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:rsidRPr="00E61946" w:rsidR="00205C65" w:rsidP="00205C65" w:rsidRDefault="00C548AE" w14:paraId="259B9FC0" w14:textId="13B5FEF9">
      <w:pPr>
        <w:rPr>
          <w:rFonts w:ascii="Roboto Mono" w:hAnsi="Roboto Mono"/>
          <w:b/>
          <w:bCs/>
          <w:sz w:val="32"/>
          <w:szCs w:val="28"/>
          <w:u w:val="single"/>
        </w:rPr>
      </w:pPr>
      <w:r>
        <w:rPr>
          <w:rFonts w:ascii="Roboto Mono" w:hAnsi="Roboto Mono"/>
          <w:b/>
          <w:bCs/>
          <w:sz w:val="32"/>
          <w:szCs w:val="28"/>
          <w:u w:val="single"/>
        </w:rPr>
        <w:t>Testun Gwefan yr Hwb Cymunedol</w:t>
      </w:r>
      <w:r w:rsidRPr="00E61946" w:rsidR="00BE4221">
        <w:rPr>
          <w:rFonts w:ascii="Roboto Mono" w:hAnsi="Roboto Mono"/>
          <w:b/>
          <w:bCs/>
          <w:sz w:val="32"/>
          <w:szCs w:val="28"/>
          <w:u w:val="single"/>
        </w:rPr>
        <w:t xml:space="preserve"> </w:t>
      </w:r>
    </w:p>
    <w:sdt>
      <w:sdtPr>
        <w:id w:val="981275063"/>
        <w:docPartObj>
          <w:docPartGallery w:val="Table of Contents"/>
          <w:docPartUnique/>
        </w:docPartObj>
        <w:rPr>
          <w:rFonts w:ascii="Arial" w:hAnsi="Arial" w:eastAsia="游ゴシック" w:cs="Arial" w:eastAsiaTheme="minorEastAsia" w:cstheme="minorBidi"/>
          <w:color w:val="auto"/>
          <w:kern w:val="2"/>
          <w:sz w:val="24"/>
          <w:szCs w:val="24"/>
          <w:lang w:eastAsia="en-US"/>
          <w14:ligatures w14:val="standardContextual"/>
        </w:rPr>
      </w:sdtPr>
      <w:sdtEndPr>
        <w:rPr>
          <w:rFonts w:ascii="Arial" w:hAnsi="Arial" w:eastAsia="游ゴシック" w:cs="Arial" w:eastAsiaTheme="minorEastAsia" w:cstheme="minorBidi"/>
          <w:b w:val="1"/>
          <w:bCs w:val="1"/>
          <w:color w:val="auto"/>
          <w:sz w:val="24"/>
          <w:szCs w:val="24"/>
          <w:lang w:eastAsia="en-US"/>
        </w:rPr>
      </w:sdtEndPr>
      <w:sdtContent>
        <w:p w:rsidRPr="00E61946" w:rsidR="00982FE3" w:rsidRDefault="00982FE3" w14:paraId="2FDD1B52" w14:textId="39DBA8FB">
          <w:pPr>
            <w:pStyle w:val="TOCHeading"/>
            <w:rPr>
              <w:color w:val="auto"/>
            </w:rPr>
          </w:pPr>
          <w:r w:rsidRPr="00E61946">
            <w:rPr>
              <w:color w:val="auto"/>
            </w:rPr>
            <w:t>C</w:t>
          </w:r>
          <w:r w:rsidR="00C548AE">
            <w:rPr>
              <w:color w:val="auto"/>
            </w:rPr>
            <w:t>ynnwys</w:t>
          </w:r>
        </w:p>
        <w:p w:rsidRPr="00E61946" w:rsidR="00FE3A43" w:rsidP="6D70DD85" w:rsidRDefault="00982FE3" w14:paraId="4C02FEA8" w14:textId="328BBEBC">
          <w:pPr>
            <w:pStyle w:val="TOC1"/>
            <w:tabs>
              <w:tab w:val="right" w:leader="dot" w:pos="9015"/>
            </w:tabs>
          </w:pPr>
          <w:r>
            <w:fldChar w:fldCharType="begin"/>
          </w:r>
          <w:r>
            <w:instrText xml:space="preserve">TOC \o "1-3" \z \u \h</w:instrText>
          </w:r>
          <w:r>
            <w:fldChar w:fldCharType="separate"/>
          </w:r>
          <w:hyperlink w:anchor="_Toc176885736">
            <w:r w:rsidRPr="6D70DD85" w:rsidR="6D70DD85">
              <w:rPr>
                <w:rStyle w:val="Hyperlink"/>
              </w:rPr>
              <w:t>Tudalen Cartref</w:t>
            </w:r>
            <w:r>
              <w:tab/>
            </w:r>
            <w:r>
              <w:fldChar w:fldCharType="begin"/>
            </w:r>
            <w:r>
              <w:instrText xml:space="preserve">PAGEREF _Toc176885736 \h</w:instrText>
            </w:r>
            <w:r>
              <w:fldChar w:fldCharType="separate"/>
            </w:r>
            <w:r w:rsidRPr="6D70DD85" w:rsidR="6D70DD85">
              <w:rPr>
                <w:rStyle w:val="Hyperlink"/>
              </w:rPr>
              <w:t>1</w:t>
            </w:r>
            <w:r>
              <w:fldChar w:fldCharType="end"/>
            </w:r>
          </w:hyperlink>
        </w:p>
        <w:p w:rsidRPr="00E61946" w:rsidR="00FE3A43" w:rsidP="6D70DD85" w:rsidRDefault="00C548AE" w14:paraId="29F05AF5" w14:textId="1807CF68">
          <w:pPr>
            <w:pStyle w:val="TOC1"/>
            <w:tabs>
              <w:tab w:val="right" w:leader="dot" w:pos="9015"/>
            </w:tabs>
          </w:pPr>
          <w:hyperlink w:anchor="_Toc942775370">
            <w:r w:rsidRPr="6D70DD85" w:rsidR="6D70DD85">
              <w:rPr>
                <w:rStyle w:val="Hyperlink"/>
              </w:rPr>
              <w:t>Bwrsarïau</w:t>
            </w:r>
            <w:r>
              <w:tab/>
            </w:r>
            <w:r>
              <w:fldChar w:fldCharType="begin"/>
            </w:r>
            <w:r>
              <w:instrText xml:space="preserve">PAGEREF _Toc942775370 \h</w:instrText>
            </w:r>
            <w:r>
              <w:fldChar w:fldCharType="separate"/>
            </w:r>
            <w:r w:rsidRPr="6D70DD85" w:rsidR="6D70DD85">
              <w:rPr>
                <w:rStyle w:val="Hyperlink"/>
              </w:rPr>
              <w:t>1</w:t>
            </w:r>
            <w:r>
              <w:fldChar w:fldCharType="end"/>
            </w:r>
          </w:hyperlink>
        </w:p>
        <w:p w:rsidRPr="00E61946" w:rsidR="00FE3A43" w:rsidP="6D70DD85" w:rsidRDefault="00FE3A43" w14:paraId="04DE4060" w14:textId="485922B8">
          <w:pPr>
            <w:pStyle w:val="TOC1"/>
            <w:tabs>
              <w:tab w:val="right" w:leader="dot" w:pos="9015"/>
            </w:tabs>
          </w:pPr>
          <w:hyperlink w:anchor="_Toc1844622623">
            <w:r w:rsidRPr="6D70DD85" w:rsidR="6D70DD85">
              <w:rPr>
                <w:rStyle w:val="Hyperlink"/>
              </w:rPr>
              <w:t>Grantiau Sbardurno</w:t>
            </w:r>
            <w:r>
              <w:tab/>
            </w:r>
            <w:r>
              <w:fldChar w:fldCharType="begin"/>
            </w:r>
            <w:r>
              <w:instrText xml:space="preserve">PAGEREF _Toc1844622623 \h</w:instrText>
            </w:r>
            <w:r>
              <w:fldChar w:fldCharType="separate"/>
            </w:r>
            <w:r w:rsidRPr="6D70DD85" w:rsidR="6D70DD85">
              <w:rPr>
                <w:rStyle w:val="Hyperlink"/>
              </w:rPr>
              <w:t>7</w:t>
            </w:r>
            <w:r>
              <w:fldChar w:fldCharType="end"/>
            </w:r>
          </w:hyperlink>
        </w:p>
        <w:p w:rsidRPr="00E61946" w:rsidR="00FE3A43" w:rsidP="6D70DD85" w:rsidRDefault="00C548AE" w14:paraId="5D584E68" w14:textId="0013DC98">
          <w:pPr>
            <w:pStyle w:val="TOC1"/>
            <w:tabs>
              <w:tab w:val="right" w:leader="dot" w:pos="9015"/>
            </w:tabs>
          </w:pPr>
          <w:hyperlink w:anchor="_Toc18655010">
            <w:r w:rsidRPr="6D70DD85" w:rsidR="6D70DD85">
              <w:rPr>
                <w:rStyle w:val="Hyperlink"/>
              </w:rPr>
              <w:t>Grantiau Prosiectau</w:t>
            </w:r>
            <w:r>
              <w:tab/>
            </w:r>
            <w:r>
              <w:fldChar w:fldCharType="begin"/>
            </w:r>
            <w:r>
              <w:instrText xml:space="preserve">PAGEREF _Toc18655010 \h</w:instrText>
            </w:r>
            <w:r>
              <w:fldChar w:fldCharType="separate"/>
            </w:r>
            <w:r w:rsidRPr="6D70DD85" w:rsidR="6D70DD85">
              <w:rPr>
                <w:rStyle w:val="Hyperlink"/>
              </w:rPr>
              <w:t>15</w:t>
            </w:r>
            <w:r>
              <w:fldChar w:fldCharType="end"/>
            </w:r>
          </w:hyperlink>
        </w:p>
        <w:p w:rsidRPr="00E61946" w:rsidR="00982FE3" w:rsidP="00205C65" w:rsidRDefault="00982FE3" w14:paraId="08D66457" w14:textId="5DEEF320">
          <w:r w:rsidRPr="00E61946">
            <w:rPr>
              <w:b/>
              <w:bCs/>
            </w:rPr>
            <w:fldChar w:fldCharType="end"/>
          </w:r>
        </w:p>
      </w:sdtContent>
    </w:sdt>
    <w:p w:rsidRPr="00E61946" w:rsidR="00BE4221" w:rsidP="00982FE3" w:rsidRDefault="00C548AE" w14:paraId="76D4650D" w14:textId="6B910A4C">
      <w:pPr>
        <w:pStyle w:val="Heading1"/>
        <w:rPr>
          <w:rFonts w:ascii="Roboto Mono" w:hAnsi="Roboto Mono"/>
          <w:b w:val="1"/>
          <w:bCs w:val="1"/>
          <w:color w:val="auto"/>
        </w:rPr>
      </w:pPr>
      <w:bookmarkStart w:name="_Toc176885736" w:id="2004902273"/>
      <w:r w:rsidRPr="6D70DD85" w:rsidR="00C548AE">
        <w:rPr>
          <w:rFonts w:ascii="Roboto Mono" w:hAnsi="Roboto Mono"/>
          <w:b w:val="1"/>
          <w:bCs w:val="1"/>
          <w:color w:val="auto"/>
        </w:rPr>
        <w:t>Tudalen</w:t>
      </w:r>
      <w:r w:rsidRPr="6D70DD85" w:rsidR="00BE4221">
        <w:rPr>
          <w:rFonts w:ascii="Roboto Mono" w:hAnsi="Roboto Mono"/>
          <w:b w:val="1"/>
          <w:bCs w:val="1"/>
          <w:color w:val="auto"/>
        </w:rPr>
        <w:t xml:space="preserve"> </w:t>
      </w:r>
      <w:r w:rsidRPr="6D70DD85" w:rsidR="00C548AE">
        <w:rPr>
          <w:rFonts w:ascii="Roboto Mono" w:hAnsi="Roboto Mono"/>
          <w:b w:val="1"/>
          <w:bCs w:val="1"/>
          <w:color w:val="auto"/>
        </w:rPr>
        <w:t>Cartref</w:t>
      </w:r>
      <w:bookmarkEnd w:id="2004902273"/>
    </w:p>
    <w:p w:rsidRPr="00146A0D" w:rsidR="00146A0D" w:rsidP="00146A0D" w:rsidRDefault="00146A0D" w14:paraId="05C35BF2" w14:textId="6F869F3C">
      <w:pPr>
        <w:rPr>
          <w:rFonts w:ascii="Open Sans" w:hAnsi="Open Sans" w:cs="Open Sans"/>
          <w:bCs/>
        </w:rPr>
      </w:pPr>
      <w:r w:rsidRPr="00146A0D">
        <w:rPr>
          <w:rFonts w:ascii="Open Sans" w:hAnsi="Open Sans" w:cs="Open Sans"/>
          <w:bCs/>
        </w:rPr>
        <w:t>Mae Mannau, Lleoedd a Pherthyn</w:t>
      </w:r>
      <w:r w:rsidR="00CC7884">
        <w:rPr>
          <w:rFonts w:ascii="Open Sans" w:hAnsi="Open Sans" w:cs="Open Sans"/>
          <w:bCs/>
        </w:rPr>
        <w:t xml:space="preserve">: </w:t>
      </w:r>
      <w:r w:rsidR="0034325D">
        <w:rPr>
          <w:rFonts w:ascii="Open Sans" w:hAnsi="Open Sans" w:cs="Open Sans"/>
          <w:bCs/>
        </w:rPr>
        <w:t xml:space="preserve">yr </w:t>
      </w:r>
      <w:r w:rsidRPr="00146A0D">
        <w:rPr>
          <w:rFonts w:ascii="Open Sans" w:hAnsi="Open Sans" w:cs="Open Sans"/>
          <w:bCs/>
        </w:rPr>
        <w:t>Hwb Cymunedol yn rhaglen</w:t>
      </w:r>
      <w:r w:rsidR="00CC7884">
        <w:rPr>
          <w:rFonts w:ascii="Open Sans" w:hAnsi="Open Sans" w:cs="Open Sans"/>
          <w:bCs/>
        </w:rPr>
        <w:t xml:space="preserve"> </w:t>
      </w:r>
      <w:r w:rsidR="00DB05CE">
        <w:rPr>
          <w:rFonts w:ascii="Open Sans" w:hAnsi="Open Sans" w:cs="Open Sans"/>
          <w:bCs/>
        </w:rPr>
        <w:t>sy’n c</w:t>
      </w:r>
      <w:r w:rsidR="00CC7884">
        <w:rPr>
          <w:rFonts w:ascii="Open Sans" w:hAnsi="Open Sans" w:cs="Open Sans"/>
          <w:bCs/>
        </w:rPr>
        <w:t xml:space="preserve">efnogi </w:t>
      </w:r>
      <w:r w:rsidR="00865624">
        <w:rPr>
          <w:rFonts w:ascii="Open Sans" w:hAnsi="Open Sans" w:cs="Open Sans"/>
          <w:bCs/>
        </w:rPr>
        <w:t>ymchwil cynhwysol o dan arwe</w:t>
      </w:r>
      <w:r w:rsidR="00562025">
        <w:rPr>
          <w:rFonts w:ascii="Open Sans" w:hAnsi="Open Sans" w:cs="Open Sans"/>
          <w:bCs/>
        </w:rPr>
        <w:t>i</w:t>
      </w:r>
      <w:r w:rsidR="00865624">
        <w:rPr>
          <w:rFonts w:ascii="Open Sans" w:hAnsi="Open Sans" w:cs="Open Sans"/>
          <w:bCs/>
        </w:rPr>
        <w:t xml:space="preserve">niad y gymuned </w:t>
      </w:r>
      <w:r w:rsidR="0027554A">
        <w:rPr>
          <w:rFonts w:ascii="Open Sans" w:hAnsi="Open Sans" w:cs="Open Sans"/>
          <w:bCs/>
        </w:rPr>
        <w:t>yn orielau, llyfrgelloedd, archifau ac amgueddfeydd (OLlAA) a</w:t>
      </w:r>
      <w:r w:rsidR="00DB05CE">
        <w:rPr>
          <w:rFonts w:ascii="Open Sans" w:hAnsi="Open Sans" w:cs="Open Sans"/>
          <w:bCs/>
        </w:rPr>
        <w:t>’r</w:t>
      </w:r>
      <w:r w:rsidR="0027554A">
        <w:rPr>
          <w:rFonts w:ascii="Open Sans" w:hAnsi="Open Sans" w:cs="Open Sans"/>
          <w:bCs/>
        </w:rPr>
        <w:t xml:space="preserve"> </w:t>
      </w:r>
      <w:r w:rsidR="00484E72">
        <w:rPr>
          <w:rFonts w:ascii="Open Sans" w:hAnsi="Open Sans" w:cs="Open Sans"/>
          <w:bCs/>
        </w:rPr>
        <w:t xml:space="preserve">sector treftadaeth </w:t>
      </w:r>
      <w:r w:rsidR="00DB05CE">
        <w:rPr>
          <w:rFonts w:ascii="Open Sans" w:hAnsi="Open Sans" w:cs="Open Sans"/>
          <w:bCs/>
        </w:rPr>
        <w:t xml:space="preserve">ledled </w:t>
      </w:r>
      <w:r w:rsidR="00484E72">
        <w:rPr>
          <w:rFonts w:ascii="Open Sans" w:hAnsi="Open Sans" w:cs="Open Sans"/>
          <w:bCs/>
        </w:rPr>
        <w:t xml:space="preserve">y Deyrnas Unedig. </w:t>
      </w:r>
      <w:r w:rsidR="0068030E">
        <w:rPr>
          <w:rFonts w:ascii="Open Sans" w:hAnsi="Open Sans" w:cs="Open Sans"/>
          <w:bCs/>
        </w:rPr>
        <w:t xml:space="preserve">Arweinir y rhaglen gan </w:t>
      </w:r>
      <w:hyperlink w:tgtFrame="_blank" w:history="1" r:id="rId14">
        <w:r w:rsidRPr="00146A0D">
          <w:rPr>
            <w:rStyle w:val="Hyperlink"/>
            <w:rFonts w:ascii="Open Sans" w:hAnsi="Open Sans" w:cs="Open Sans"/>
            <w:bCs/>
          </w:rPr>
          <w:t>The National Archives</w:t>
        </w:r>
      </w:hyperlink>
      <w:r w:rsidRPr="00146A0D">
        <w:rPr>
          <w:rFonts w:ascii="Open Sans" w:hAnsi="Open Sans" w:cs="Open Sans"/>
          <w:bCs/>
        </w:rPr>
        <w:t xml:space="preserve"> mewn partneriaeth â </w:t>
      </w:r>
      <w:hyperlink w:tgtFrame="_blank" w:history="1" r:id="rId15">
        <w:r w:rsidRPr="00146A0D">
          <w:rPr>
            <w:rStyle w:val="Hyperlink"/>
            <w:rFonts w:ascii="Open Sans" w:hAnsi="Open Sans" w:cs="Open Sans"/>
            <w:bCs/>
          </w:rPr>
          <w:t>Leeds Museums &amp; Galleries</w:t>
        </w:r>
      </w:hyperlink>
      <w:r w:rsidRPr="00146A0D">
        <w:rPr>
          <w:rFonts w:ascii="Open Sans" w:hAnsi="Open Sans" w:cs="Open Sans"/>
          <w:bCs/>
        </w:rPr>
        <w:t xml:space="preserve">, </w:t>
      </w:r>
      <w:hyperlink w:tgtFrame="_blank" w:history="1" r:id="rId16">
        <w:r w:rsidRPr="00146A0D">
          <w:rPr>
            <w:rStyle w:val="Hyperlink"/>
            <w:rFonts w:ascii="Open Sans" w:hAnsi="Open Sans" w:cs="Open Sans"/>
            <w:bCs/>
          </w:rPr>
          <w:t>Llyfrgell Genedlaethol Cymru</w:t>
        </w:r>
      </w:hyperlink>
      <w:r w:rsidRPr="00146A0D">
        <w:rPr>
          <w:rFonts w:ascii="Open Sans" w:hAnsi="Open Sans" w:cs="Open Sans"/>
          <w:bCs/>
        </w:rPr>
        <w:t xml:space="preserve">, a </w:t>
      </w:r>
      <w:hyperlink w:tgtFrame="_blank" w:history="1" r:id="rId17">
        <w:r w:rsidRPr="00146A0D">
          <w:rPr>
            <w:rStyle w:val="Hyperlink"/>
            <w:rFonts w:ascii="Open Sans" w:hAnsi="Open Sans" w:cs="Open Sans"/>
            <w:bCs/>
          </w:rPr>
          <w:t>Community Archives &amp; Heritage Group</w:t>
        </w:r>
      </w:hyperlink>
      <w:r w:rsidR="00EA5AE8">
        <w:rPr>
          <w:rFonts w:ascii="Open Sans" w:hAnsi="Open Sans" w:cs="Open Sans"/>
        </w:rPr>
        <w:t xml:space="preserve">, gyda nawdd gan </w:t>
      </w:r>
      <w:r w:rsidR="00C52792">
        <w:rPr>
          <w:rFonts w:ascii="Open Sans" w:hAnsi="Open Sans" w:cs="Open Sans"/>
          <w:bCs/>
        </w:rPr>
        <w:t xml:space="preserve">Gyngor Ymchwil y Celfyddydau a'r Dyniaethau (AHRC). </w:t>
      </w:r>
    </w:p>
    <w:p w:rsidRPr="00146A0D" w:rsidR="00146A0D" w:rsidP="00146A0D" w:rsidRDefault="00146A0D" w14:paraId="32AB0CFC" w14:textId="77777777">
      <w:pPr>
        <w:rPr>
          <w:rFonts w:ascii="Open Sans" w:hAnsi="Open Sans" w:cs="Open Sans"/>
          <w:bCs/>
        </w:rPr>
      </w:pPr>
    </w:p>
    <w:p w:rsidRPr="00146A0D" w:rsidR="00146A0D" w:rsidP="00146A0D" w:rsidRDefault="00C52792" w14:paraId="671DF09E" w14:textId="3953D28C">
      <w:pPr>
        <w:rPr>
          <w:rFonts w:ascii="Open Sans" w:hAnsi="Open Sans" w:cs="Open Sans"/>
          <w:bCs/>
        </w:rPr>
      </w:pPr>
      <w:r>
        <w:rPr>
          <w:rFonts w:ascii="Open Sans" w:hAnsi="Open Sans" w:cs="Open Sans"/>
          <w:bCs/>
        </w:rPr>
        <w:t xml:space="preserve">Mae’r Hwb Cymunedol yn darparu dros </w:t>
      </w:r>
      <w:r w:rsidRPr="00146A0D" w:rsidR="00146A0D">
        <w:rPr>
          <w:rFonts w:ascii="Open Sans" w:hAnsi="Open Sans" w:cs="Open Sans"/>
          <w:bCs/>
        </w:rPr>
        <w:t>£550,000</w:t>
      </w:r>
      <w:r w:rsidR="000F0087">
        <w:rPr>
          <w:rFonts w:ascii="Open Sans" w:hAnsi="Open Sans" w:cs="Open Sans"/>
          <w:bCs/>
        </w:rPr>
        <w:t xml:space="preserve"> a fydd yn cael ei </w:t>
      </w:r>
      <w:r w:rsidR="00347424">
        <w:rPr>
          <w:rFonts w:ascii="Open Sans" w:hAnsi="Open Sans" w:cs="Open Sans"/>
          <w:bCs/>
        </w:rPr>
        <w:t xml:space="preserve">rannu </w:t>
      </w:r>
      <w:r w:rsidR="000F0087">
        <w:rPr>
          <w:rFonts w:ascii="Open Sans" w:hAnsi="Open Sans" w:cs="Open Sans"/>
          <w:bCs/>
        </w:rPr>
        <w:t xml:space="preserve">drwy dri chynllun grant – Grantiau Sbarduno, Bwrsarïau Sgiliau, a Grantiau Prosiectau - </w:t>
      </w:r>
      <w:r w:rsidRPr="00146A0D" w:rsidR="00146A0D">
        <w:rPr>
          <w:rFonts w:ascii="Open Sans" w:hAnsi="Open Sans" w:cs="Open Sans"/>
          <w:bCs/>
        </w:rPr>
        <w:t xml:space="preserve">ynghyd â rhaglen hyfforddiant, datblygu sgiliau digidol, ac adeiladu rhwydweithiau. Bydd yr Hwb </w:t>
      </w:r>
      <w:r w:rsidR="00A7135A">
        <w:rPr>
          <w:rFonts w:ascii="Open Sans" w:hAnsi="Open Sans" w:cs="Open Sans"/>
          <w:bCs/>
        </w:rPr>
        <w:t xml:space="preserve">hefyd </w:t>
      </w:r>
      <w:r w:rsidRPr="00146A0D" w:rsidR="00146A0D">
        <w:rPr>
          <w:rFonts w:ascii="Open Sans" w:hAnsi="Open Sans" w:cs="Open Sans"/>
          <w:bCs/>
        </w:rPr>
        <w:t xml:space="preserve">yn creu llwyfan digidol parhaol </w:t>
      </w:r>
      <w:r w:rsidR="00A7135A">
        <w:rPr>
          <w:rFonts w:ascii="Open Sans" w:hAnsi="Open Sans" w:cs="Open Sans"/>
          <w:bCs/>
        </w:rPr>
        <w:t xml:space="preserve">i </w:t>
      </w:r>
      <w:r w:rsidRPr="00146A0D" w:rsidR="00146A0D">
        <w:rPr>
          <w:rFonts w:ascii="Open Sans" w:hAnsi="Open Sans" w:cs="Open Sans"/>
          <w:bCs/>
        </w:rPr>
        <w:t xml:space="preserve">rannu adnoddau, dysgu, ac arfer gorau, gan sicrhau bod ymgysylltiad cymunedol yn dod yn rhan </w:t>
      </w:r>
      <w:r w:rsidR="00A7135A">
        <w:rPr>
          <w:rFonts w:ascii="Open Sans" w:hAnsi="Open Sans" w:cs="Open Sans"/>
          <w:bCs/>
        </w:rPr>
        <w:t>b</w:t>
      </w:r>
      <w:r w:rsidRPr="00146A0D" w:rsidR="00146A0D">
        <w:rPr>
          <w:rFonts w:ascii="Open Sans" w:hAnsi="Open Sans" w:cs="Open Sans"/>
          <w:bCs/>
        </w:rPr>
        <w:t>arhaol o’</w:t>
      </w:r>
      <w:r w:rsidR="00FA355F">
        <w:rPr>
          <w:rFonts w:ascii="Open Sans" w:hAnsi="Open Sans" w:cs="Open Sans"/>
          <w:bCs/>
        </w:rPr>
        <w:t>n hanes diwylliannol.</w:t>
      </w:r>
    </w:p>
    <w:p w:rsidRPr="00E61946" w:rsidR="00C35F07" w:rsidP="00C35F07" w:rsidRDefault="00C97AB8" w14:paraId="01374837" w14:textId="26D8D10C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Y n</w:t>
      </w:r>
      <w:r>
        <w:rPr>
          <w:rFonts w:ascii="Open Sans" w:hAnsi="Open Sans" w:cs="Open Sans"/>
          <w:bCs/>
        </w:rPr>
        <w:t xml:space="preserve">od yw grymuso cymunedau, yn enwedig y rhai sydd wedi’u tangynrychioli </w:t>
      </w:r>
      <w:r w:rsidR="00C620AD">
        <w:rPr>
          <w:rFonts w:ascii="Open Sans" w:hAnsi="Open Sans" w:cs="Open Sans"/>
          <w:bCs/>
        </w:rPr>
        <w:t>ym maes treftadaeth</w:t>
      </w:r>
      <w:r w:rsidR="00D50F8D">
        <w:rPr>
          <w:rFonts w:ascii="Open Sans" w:hAnsi="Open Sans" w:cs="Open Sans"/>
          <w:bCs/>
        </w:rPr>
        <w:t>,</w:t>
      </w:r>
      <w:r w:rsidR="00C620AD">
        <w:rPr>
          <w:rFonts w:ascii="Open Sans" w:hAnsi="Open Sans" w:cs="Open Sans"/>
          <w:bCs/>
        </w:rPr>
        <w:t xml:space="preserve"> </w:t>
      </w:r>
      <w:r>
        <w:rPr>
          <w:rFonts w:ascii="Open Sans" w:hAnsi="Open Sans" w:cs="Open Sans"/>
          <w:bCs/>
        </w:rPr>
        <w:t xml:space="preserve">a </w:t>
      </w:r>
      <w:r w:rsidR="00382C37">
        <w:rPr>
          <w:rFonts w:ascii="Open Sans" w:hAnsi="Open Sans" w:cs="Open Sans"/>
          <w:bCs/>
        </w:rPr>
        <w:t xml:space="preserve">chodi </w:t>
      </w:r>
      <w:r>
        <w:rPr>
          <w:rFonts w:ascii="Open Sans" w:hAnsi="Open Sans" w:cs="Open Sans"/>
          <w:bCs/>
        </w:rPr>
        <w:t>hyder ar draws y sector a bydd y</w:t>
      </w:r>
      <w:r w:rsidR="00C620AD">
        <w:rPr>
          <w:rFonts w:ascii="Open Sans" w:hAnsi="Open Sans" w:cs="Open Sans"/>
          <w:bCs/>
        </w:rPr>
        <w:t xml:space="preserve">r Hwb yn </w:t>
      </w:r>
      <w:r>
        <w:rPr>
          <w:rFonts w:ascii="Open Sans" w:hAnsi="Open Sans" w:cs="Open Sans"/>
          <w:bCs/>
        </w:rPr>
        <w:t>adnodd cydweithredol, hyblyg a chynaliadwy i annog arloesedd a chynhwysiant.</w:t>
      </w:r>
      <w:r w:rsidR="00D16D7F">
        <w:rPr>
          <w:rFonts w:ascii="Open Sans" w:hAnsi="Open Sans" w:cs="Open Sans"/>
        </w:rPr>
        <w:t xml:space="preserve"> </w:t>
      </w:r>
    </w:p>
    <w:p w:rsidRPr="00E61946" w:rsidR="003F733E" w:rsidP="00982FE3" w:rsidRDefault="000C070E" w14:paraId="71131C57" w14:textId="1D88B43E">
      <w:pPr>
        <w:pStyle w:val="Heading1"/>
        <w:rPr>
          <w:rFonts w:ascii="Roboto Mono" w:hAnsi="Roboto Mono"/>
          <w:b w:val="1"/>
          <w:bCs w:val="1"/>
          <w:color w:val="auto"/>
        </w:rPr>
      </w:pPr>
      <w:bookmarkStart w:name="_Toc942775370" w:id="903545589"/>
      <w:r w:rsidRPr="6D70DD85" w:rsidR="000C070E">
        <w:rPr>
          <w:rFonts w:ascii="Roboto Mono" w:hAnsi="Roboto Mono"/>
          <w:b w:val="1"/>
          <w:bCs w:val="1"/>
          <w:color w:val="auto"/>
        </w:rPr>
        <w:t>B</w:t>
      </w:r>
      <w:r w:rsidRPr="6D70DD85" w:rsidR="00C548AE">
        <w:rPr>
          <w:rFonts w:ascii="Roboto Mono" w:hAnsi="Roboto Mono"/>
          <w:b w:val="1"/>
          <w:bCs w:val="1"/>
          <w:color w:val="auto"/>
        </w:rPr>
        <w:t>w</w:t>
      </w:r>
      <w:r w:rsidRPr="6D70DD85" w:rsidR="00596E79">
        <w:rPr>
          <w:rFonts w:ascii="Roboto Mono" w:hAnsi="Roboto Mono"/>
          <w:b w:val="1"/>
          <w:bCs w:val="1"/>
          <w:color w:val="auto"/>
        </w:rPr>
        <w:t>rsar</w:t>
      </w:r>
      <w:r w:rsidRPr="6D70DD85" w:rsidR="00C548AE">
        <w:rPr>
          <w:rFonts w:ascii="Roboto Mono" w:hAnsi="Roboto Mono"/>
          <w:b w:val="1"/>
          <w:bCs w:val="1"/>
          <w:color w:val="auto"/>
        </w:rPr>
        <w:t>ïau</w:t>
      </w:r>
      <w:bookmarkEnd w:id="903545589"/>
    </w:p>
    <w:p w:rsidRPr="00E61946" w:rsidR="00C35F07" w:rsidP="00C35F07" w:rsidRDefault="00F173CE" w14:paraId="2E001CB3" w14:textId="5E468EB5">
      <w:pPr>
        <w:rPr>
          <w:rFonts w:ascii="Open Sans" w:hAnsi="Open Sans" w:cs="Open Sans"/>
          <w:sz w:val="28"/>
          <w:szCs w:val="24"/>
        </w:rPr>
      </w:pPr>
      <w:r>
        <w:rPr>
          <w:rFonts w:ascii="Roboto Mono" w:hAnsi="Roboto Mono"/>
          <w:sz w:val="28"/>
          <w:szCs w:val="24"/>
          <w:u w:val="single"/>
        </w:rPr>
        <w:t>Tudalen Lanio</w:t>
      </w:r>
    </w:p>
    <w:p w:rsidR="00FE5068" w:rsidP="00881E2A" w:rsidRDefault="00881E2A" w14:paraId="73A84B2F" w14:textId="1A594230">
      <w:pPr>
        <w:rPr>
          <w:rFonts w:ascii="Open Sans" w:hAnsi="Open Sans" w:cs="Open Sans"/>
          <w:bCs/>
        </w:rPr>
      </w:pPr>
      <w:r>
        <w:rPr>
          <w:rFonts w:ascii="Open Sans" w:hAnsi="Open Sans" w:cs="Open Sans"/>
        </w:rPr>
        <w:t xml:space="preserve">Mae </w:t>
      </w:r>
      <w:r w:rsidRPr="00881E2A">
        <w:rPr>
          <w:rFonts w:ascii="Open Sans" w:hAnsi="Open Sans" w:cs="Open Sans"/>
          <w:bCs/>
        </w:rPr>
        <w:t>Bwrsarïau</w:t>
      </w:r>
      <w:r>
        <w:rPr>
          <w:rFonts w:ascii="Open Sans" w:hAnsi="Open Sans" w:cs="Open Sans"/>
          <w:bCs/>
        </w:rPr>
        <w:t xml:space="preserve"> Sgiliau</w:t>
      </w:r>
      <w:r w:rsidRPr="00881E2A">
        <w:rPr>
          <w:rFonts w:ascii="Open Sans" w:hAnsi="Open Sans" w:cs="Open Sans"/>
          <w:bCs/>
        </w:rPr>
        <w:t xml:space="preserve"> yn cynnig grantiau </w:t>
      </w:r>
      <w:r w:rsidRPr="00881E2A">
        <w:rPr>
          <w:rFonts w:ascii="Open Sans" w:hAnsi="Open Sans" w:cs="Open Sans"/>
          <w:b/>
        </w:rPr>
        <w:t>hyd at £1000</w:t>
      </w:r>
      <w:r w:rsidRPr="00881E2A">
        <w:rPr>
          <w:rFonts w:ascii="Open Sans" w:hAnsi="Open Sans" w:cs="Open Sans"/>
          <w:bCs/>
        </w:rPr>
        <w:t xml:space="preserve"> i unigolion sydd am wella eu harbenigedd ym maes treftadaeth gymunedol. Mae’r cynllun ar agor i ymarferwyr ar bob cam ar eu taith </w:t>
      </w:r>
      <w:r>
        <w:rPr>
          <w:rFonts w:ascii="Open Sans" w:hAnsi="Open Sans" w:cs="Open Sans"/>
          <w:bCs/>
        </w:rPr>
        <w:t xml:space="preserve">bersonol neu broffesiynol </w:t>
      </w:r>
      <w:r w:rsidR="0051481A">
        <w:rPr>
          <w:rFonts w:ascii="Open Sans" w:hAnsi="Open Sans" w:cs="Open Sans"/>
          <w:bCs/>
        </w:rPr>
        <w:t xml:space="preserve">a gellir defnyddio’r bwrsarïau ar gyfer hyfforddiant, mentora, mynychu gweithdai, neu </w:t>
      </w:r>
      <w:r w:rsidR="00FE5068">
        <w:rPr>
          <w:rFonts w:ascii="Open Sans" w:hAnsi="Open Sans" w:cs="Open Sans"/>
          <w:bCs/>
        </w:rPr>
        <w:t xml:space="preserve">unrhyw </w:t>
      </w:r>
      <w:r w:rsidR="0051481A">
        <w:rPr>
          <w:rFonts w:ascii="Open Sans" w:hAnsi="Open Sans" w:cs="Open Sans"/>
          <w:bCs/>
        </w:rPr>
        <w:lastRenderedPageBreak/>
        <w:t xml:space="preserve">weithgareddau datblygiad proffesiynol eraill sy’n gysylltiedig â threftadaeth ac ymgysylltu cymunedol </w:t>
      </w:r>
      <w:r w:rsidR="000F0467">
        <w:rPr>
          <w:rFonts w:ascii="Open Sans" w:hAnsi="Open Sans" w:cs="Open Sans"/>
          <w:bCs/>
        </w:rPr>
        <w:t>o’ch dewis</w:t>
      </w:r>
      <w:r w:rsidR="00FE5068">
        <w:rPr>
          <w:rFonts w:ascii="Open Sans" w:hAnsi="Open Sans" w:cs="Open Sans"/>
          <w:bCs/>
        </w:rPr>
        <w:t>.</w:t>
      </w:r>
    </w:p>
    <w:p w:rsidRPr="00881E2A" w:rsidR="00881E2A" w:rsidP="00881E2A" w:rsidRDefault="00FE5068" w14:paraId="52B84485" w14:textId="5CB2FCA7">
      <w:pPr>
        <w:rPr>
          <w:rFonts w:ascii="Open Sans" w:hAnsi="Open Sans" w:cs="Open Sans"/>
          <w:bCs/>
        </w:rPr>
      </w:pPr>
      <w:r>
        <w:rPr>
          <w:rFonts w:ascii="Open Sans" w:hAnsi="Open Sans" w:cs="Open Sans"/>
          <w:bCs/>
        </w:rPr>
        <w:t xml:space="preserve">Cynigir y Bwrsarïau Sgiliau ar sail dreigl, a’u nod yw bod yn </w:t>
      </w:r>
      <w:r w:rsidRPr="00881E2A" w:rsidR="00881E2A">
        <w:rPr>
          <w:rFonts w:ascii="Open Sans" w:hAnsi="Open Sans" w:cs="Open Sans"/>
          <w:bCs/>
        </w:rPr>
        <w:t xml:space="preserve">hygyrch ac yn ymatebol, </w:t>
      </w:r>
      <w:r>
        <w:rPr>
          <w:rFonts w:ascii="Open Sans" w:hAnsi="Open Sans" w:cs="Open Sans"/>
          <w:bCs/>
        </w:rPr>
        <w:t xml:space="preserve">gan </w:t>
      </w:r>
      <w:r w:rsidRPr="00881E2A" w:rsidR="00881E2A">
        <w:rPr>
          <w:rFonts w:ascii="Open Sans" w:hAnsi="Open Sans" w:cs="Open Sans"/>
          <w:bCs/>
        </w:rPr>
        <w:t xml:space="preserve">helpu i feithrin hyder a </w:t>
      </w:r>
      <w:r w:rsidR="00A86B3B">
        <w:rPr>
          <w:rFonts w:ascii="Open Sans" w:hAnsi="Open Sans" w:cs="Open Sans"/>
          <w:bCs/>
        </w:rPr>
        <w:t xml:space="preserve">chapasiti </w:t>
      </w:r>
      <w:r w:rsidRPr="00881E2A" w:rsidR="00881E2A">
        <w:rPr>
          <w:rFonts w:ascii="Open Sans" w:hAnsi="Open Sans" w:cs="Open Sans"/>
          <w:bCs/>
        </w:rPr>
        <w:t>ar draws y sector— yn enwedig ymhlith pobl nad ydynt wedi cael mynediad i gyfleoedd o’r fath o’r blaen.</w:t>
      </w:r>
    </w:p>
    <w:p w:rsidRPr="00E61946" w:rsidR="004F69AB" w:rsidP="00C35F07" w:rsidRDefault="00F173CE" w14:paraId="313A9C75" w14:textId="1E900D74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Gallwch gael rhagor o wybodaeth am y ffrwd ariannu hon isod</w:t>
      </w:r>
      <w:r w:rsidRPr="00E61946" w:rsidR="004F69AB">
        <w:rPr>
          <w:rFonts w:ascii="Open Sans" w:hAnsi="Open Sans" w:cs="Open Sans"/>
        </w:rPr>
        <w:t>.</w:t>
      </w:r>
    </w:p>
    <w:p w:rsidRPr="00E61946" w:rsidR="00E64703" w:rsidP="00C35F07" w:rsidRDefault="00E64703" w14:paraId="251C2E51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Pr="00E61946" w:rsidR="00E64703" w:rsidP="00C35F07" w:rsidRDefault="00E64703" w14:paraId="49E83EAA" w14:textId="77777777">
      <w:pPr>
        <w:rPr>
          <w:rFonts w:ascii="Open Sans" w:hAnsi="Open Sans" w:cs="Open Sans"/>
        </w:rPr>
      </w:pPr>
    </w:p>
    <w:p w:rsidRPr="00E61946" w:rsidR="00860BA7" w:rsidP="00860BA7" w:rsidRDefault="00A86B3B" w14:paraId="3A561A89" w14:textId="44453EE3">
      <w:pPr>
        <w:rPr>
          <w:rFonts w:ascii="Roboto Mono" w:hAnsi="Roboto Mono"/>
          <w:sz w:val="28"/>
          <w:szCs w:val="28"/>
          <w:u w:val="single"/>
        </w:rPr>
      </w:pPr>
      <w:r>
        <w:rPr>
          <w:rFonts w:ascii="Roboto Mono" w:hAnsi="Roboto Mono"/>
          <w:sz w:val="28"/>
          <w:szCs w:val="28"/>
          <w:u w:val="single"/>
        </w:rPr>
        <w:t>Yn</w:t>
      </w:r>
      <w:r w:rsidRPr="00821E1E">
        <w:rPr>
          <w:rFonts w:ascii="Roboto Mono" w:hAnsi="Roboto Mono"/>
          <w:sz w:val="28"/>
          <w:szCs w:val="28"/>
          <w:u w:val="single"/>
        </w:rPr>
        <w:t>gl</w:t>
      </w:r>
      <w:r w:rsidRPr="00821E1E">
        <w:rPr>
          <w:rFonts w:ascii="Roboto Mono" w:hAnsi="Roboto Mono" w:cs="Calibri"/>
          <w:sz w:val="28"/>
          <w:szCs w:val="28"/>
          <w:u w:val="single"/>
        </w:rPr>
        <w:t>ŷ</w:t>
      </w:r>
      <w:r w:rsidRPr="00821E1E">
        <w:rPr>
          <w:rFonts w:ascii="Roboto Mono" w:hAnsi="Roboto Mono"/>
          <w:sz w:val="28"/>
          <w:szCs w:val="28"/>
          <w:u w:val="single"/>
        </w:rPr>
        <w:t>n</w:t>
      </w:r>
      <w:r>
        <w:rPr>
          <w:rFonts w:ascii="Roboto Mono" w:hAnsi="Roboto Mono"/>
          <w:sz w:val="28"/>
          <w:szCs w:val="28"/>
          <w:u w:val="single"/>
        </w:rPr>
        <w:t xml:space="preserve"> â’r </w:t>
      </w:r>
      <w:r w:rsidRPr="00E61946" w:rsidR="1E565C57">
        <w:rPr>
          <w:rFonts w:ascii="Roboto Mono" w:hAnsi="Roboto Mono"/>
          <w:sz w:val="28"/>
          <w:szCs w:val="28"/>
          <w:u w:val="single"/>
        </w:rPr>
        <w:t>Grant</w:t>
      </w:r>
    </w:p>
    <w:p w:rsidRPr="00E61946" w:rsidR="00F43721" w:rsidP="00860BA7" w:rsidRDefault="00FE639A" w14:paraId="0827BD3D" w14:textId="6E06118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Arwe</w:t>
      </w:r>
      <w:r w:rsidR="003C41BB">
        <w:rPr>
          <w:rFonts w:ascii="Open Sans" w:hAnsi="Open Sans" w:cs="Open Sans"/>
        </w:rPr>
        <w:t>i</w:t>
      </w:r>
      <w:r>
        <w:rPr>
          <w:rFonts w:ascii="Open Sans" w:hAnsi="Open Sans" w:cs="Open Sans"/>
        </w:rPr>
        <w:t>nir rhaglen Mannau, Lleoedd a Pherthyn yr Hwb Cymunedol gan</w:t>
      </w:r>
      <w:r w:rsidRPr="42064782" w:rsidR="00F43721">
        <w:rPr>
          <w:rFonts w:ascii="Open Sans" w:hAnsi="Open Sans" w:cs="Open Sans"/>
        </w:rPr>
        <w:t xml:space="preserve"> </w:t>
      </w:r>
      <w:hyperlink r:id="rId18">
        <w:r w:rsidRPr="42064782" w:rsidR="65128A6C">
          <w:rPr>
            <w:rStyle w:val="Hyperlink"/>
            <w:rFonts w:ascii="Open Sans" w:hAnsi="Open Sans" w:cs="Open Sans"/>
            <w:color w:val="auto"/>
          </w:rPr>
          <w:t>The National Archives</w:t>
        </w:r>
      </w:hyperlink>
      <w:r w:rsidR="00F43721">
        <w:t>,</w:t>
      </w:r>
      <w:r w:rsidRPr="42064782" w:rsidR="65128A6C">
        <w:rPr>
          <w:rFonts w:ascii="Open Sans" w:hAnsi="Open Sans" w:cs="Open Sans"/>
        </w:rPr>
        <w:t> </w:t>
      </w:r>
      <w:r>
        <w:rPr>
          <w:rFonts w:ascii="Open Sans" w:hAnsi="Open Sans" w:cs="Open Sans"/>
        </w:rPr>
        <w:t xml:space="preserve">mewn </w:t>
      </w:r>
      <w:r w:rsidRPr="42064782" w:rsidR="65128A6C">
        <w:rPr>
          <w:rFonts w:ascii="Open Sans" w:hAnsi="Open Sans" w:cs="Open Sans"/>
        </w:rPr>
        <w:t>partner</w:t>
      </w:r>
      <w:r>
        <w:rPr>
          <w:rFonts w:ascii="Open Sans" w:hAnsi="Open Sans" w:cs="Open Sans"/>
        </w:rPr>
        <w:t xml:space="preserve">iaeth â </w:t>
      </w:r>
      <w:hyperlink r:id="rId19">
        <w:r w:rsidRPr="42064782" w:rsidR="65128A6C">
          <w:rPr>
            <w:rStyle w:val="Hyperlink"/>
            <w:rFonts w:ascii="Open Sans" w:hAnsi="Open Sans" w:cs="Open Sans"/>
            <w:color w:val="auto"/>
          </w:rPr>
          <w:t>Leeds Museums &amp; Galleries</w:t>
        </w:r>
      </w:hyperlink>
      <w:r w:rsidRPr="42064782" w:rsidR="65128A6C">
        <w:rPr>
          <w:rFonts w:ascii="Open Sans" w:hAnsi="Open Sans" w:cs="Open Sans"/>
        </w:rPr>
        <w:t>,</w:t>
      </w:r>
      <w:r>
        <w:rPr>
          <w:rFonts w:ascii="Open Sans" w:hAnsi="Open Sans" w:cs="Open Sans"/>
        </w:rPr>
        <w:t xml:space="preserve"> </w:t>
      </w:r>
      <w:hyperlink r:id="rId20">
        <w:r w:rsidRPr="42064782" w:rsidR="65128A6C">
          <w:rPr>
            <w:rStyle w:val="Hyperlink"/>
            <w:rFonts w:ascii="Open Sans" w:hAnsi="Open Sans" w:cs="Open Sans"/>
            <w:color w:val="auto"/>
          </w:rPr>
          <w:t>L</w:t>
        </w:r>
        <w:r>
          <w:rPr>
            <w:rStyle w:val="Hyperlink"/>
            <w:rFonts w:ascii="Open Sans" w:hAnsi="Open Sans" w:cs="Open Sans"/>
            <w:color w:val="auto"/>
          </w:rPr>
          <w:t>lyfrgell Genedlaethol Cymru</w:t>
        </w:r>
      </w:hyperlink>
      <w:r w:rsidRPr="42064782" w:rsidR="65128A6C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 xml:space="preserve">’r </w:t>
      </w:r>
      <w:hyperlink r:id="rId21">
        <w:r w:rsidRPr="42064782" w:rsidR="65128A6C">
          <w:rPr>
            <w:rStyle w:val="Hyperlink"/>
            <w:rFonts w:ascii="Open Sans" w:hAnsi="Open Sans" w:cs="Open Sans"/>
            <w:color w:val="auto"/>
          </w:rPr>
          <w:t>Community Archives &amp; Heritage Group</w:t>
        </w:r>
      </w:hyperlink>
      <w:r w:rsidRPr="42064782" w:rsidR="65128A6C">
        <w:rPr>
          <w:rFonts w:ascii="Open Sans" w:hAnsi="Open Sans" w:cs="Open Sans"/>
        </w:rPr>
        <w:t xml:space="preserve">. </w:t>
      </w:r>
    </w:p>
    <w:p w:rsidR="000923D2" w:rsidP="00860BA7" w:rsidRDefault="00C56CFC" w14:paraId="0D6AC360" w14:textId="5F04536D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Nod y rhaglen yw ymateb i’r her </w:t>
      </w:r>
      <w:r w:rsidR="00B624C4">
        <w:rPr>
          <w:rFonts w:ascii="Open Sans" w:hAnsi="Open Sans" w:cs="Open Sans"/>
        </w:rPr>
        <w:t>sy’n bodoli ers tro</w:t>
      </w:r>
      <w:r w:rsidR="00CE147D">
        <w:rPr>
          <w:rFonts w:ascii="Open Sans" w:hAnsi="Open Sans" w:cs="Open Sans"/>
        </w:rPr>
        <w:t xml:space="preserve">, sef </w:t>
      </w:r>
      <w:r w:rsidR="009F75AE">
        <w:rPr>
          <w:rFonts w:ascii="Open Sans" w:hAnsi="Open Sans" w:cs="Open Sans"/>
        </w:rPr>
        <w:t>“</w:t>
      </w:r>
      <w:r w:rsidR="00CE147D">
        <w:rPr>
          <w:rFonts w:ascii="Open Sans" w:hAnsi="Open Sans" w:cs="Open Sans"/>
        </w:rPr>
        <w:t xml:space="preserve">sut </w:t>
      </w:r>
      <w:r w:rsidR="00F27C54">
        <w:rPr>
          <w:rFonts w:ascii="Open Sans" w:hAnsi="Open Sans" w:cs="Open Sans"/>
        </w:rPr>
        <w:t>mae g</w:t>
      </w:r>
      <w:r w:rsidR="00CE147D">
        <w:rPr>
          <w:rFonts w:ascii="Open Sans" w:hAnsi="Open Sans" w:cs="Open Sans"/>
        </w:rPr>
        <w:t xml:space="preserve">wneud arloesedd a dysgu o brosiectau </w:t>
      </w:r>
      <w:r w:rsidR="00FE639A">
        <w:rPr>
          <w:rFonts w:ascii="Open Sans" w:hAnsi="Open Sans" w:cs="Open Sans"/>
        </w:rPr>
        <w:t xml:space="preserve">sy’n ymwneud â chymunedau </w:t>
      </w:r>
      <w:r w:rsidR="00CE147D">
        <w:rPr>
          <w:rFonts w:ascii="Open Sans" w:hAnsi="Open Sans" w:cs="Open Sans"/>
        </w:rPr>
        <w:t>yn fwy cynaliadwy</w:t>
      </w:r>
      <w:r w:rsidRPr="42064782" w:rsidR="65128A6C">
        <w:rPr>
          <w:rFonts w:ascii="Open Sans" w:hAnsi="Open Sans" w:cs="Open Sans"/>
        </w:rPr>
        <w:t xml:space="preserve">, </w:t>
      </w:r>
      <w:r w:rsidR="00CE147D">
        <w:rPr>
          <w:rFonts w:ascii="Open Sans" w:hAnsi="Open Sans" w:cs="Open Sans"/>
        </w:rPr>
        <w:t>trosglwyddadwy, a hygyrch</w:t>
      </w:r>
      <w:r w:rsidR="009F75AE">
        <w:rPr>
          <w:rFonts w:ascii="Open Sans" w:hAnsi="Open Sans" w:cs="Open Sans"/>
        </w:rPr>
        <w:t xml:space="preserve">” </w:t>
      </w:r>
      <w:r w:rsidR="00CE147D">
        <w:rPr>
          <w:rFonts w:ascii="Open Sans" w:hAnsi="Open Sans" w:cs="Open Sans"/>
        </w:rPr>
        <w:t xml:space="preserve">yn </w:t>
      </w:r>
      <w:r w:rsidR="006C59A6">
        <w:rPr>
          <w:rFonts w:ascii="Open Sans" w:hAnsi="Open Sans" w:cs="Open Sans"/>
        </w:rPr>
        <w:t>Orielau, Llyfrgelloedd, Archifau, ac Amgueddfeydd (OLlAA) a sector treftadaeth y DU</w:t>
      </w:r>
      <w:r w:rsidRPr="42064782" w:rsidR="65128A6C">
        <w:rPr>
          <w:rFonts w:ascii="Open Sans" w:hAnsi="Open Sans" w:cs="Open Sans"/>
        </w:rPr>
        <w:t xml:space="preserve">. </w:t>
      </w:r>
      <w:r w:rsidR="006C59A6">
        <w:rPr>
          <w:rFonts w:ascii="Open Sans" w:hAnsi="Open Sans" w:cs="Open Sans"/>
        </w:rPr>
        <w:t>Trwy gynnig strwythur ariannu cefnogol a rhaglen ddatblygu ehangach, y nod yw helpu cymunedau a sefydliadau i rannu eu gwaith yn fwy eang a chyfrannu at gorff o wybodaeth sy’n dal i dyfu y gall eraill ddysgu ganddo ac adeiladu arno</w:t>
      </w:r>
      <w:r w:rsidRPr="42064782" w:rsidR="65128A6C">
        <w:rPr>
          <w:rFonts w:ascii="Open Sans" w:hAnsi="Open Sans" w:cs="Open Sans"/>
        </w:rPr>
        <w:t>.</w:t>
      </w:r>
    </w:p>
    <w:p w:rsidRPr="00E61946" w:rsidR="00D92200" w:rsidP="00D92200" w:rsidRDefault="00821E1E" w14:paraId="11EFEE08" w14:textId="56A6E3BF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ein cynllun Bwrsarïau yn cynnig grantiau hyd at </w:t>
      </w:r>
      <w:r w:rsidRPr="42064782" w:rsidR="00946154">
        <w:rPr>
          <w:rFonts w:ascii="Open Sans" w:hAnsi="Open Sans" w:cs="Open Sans"/>
        </w:rPr>
        <w:t>£1</w:t>
      </w:r>
      <w:r w:rsidRPr="42064782" w:rsidR="00202DD5">
        <w:rPr>
          <w:rFonts w:ascii="Open Sans" w:hAnsi="Open Sans" w:cs="Open Sans"/>
        </w:rPr>
        <w:t>,</w:t>
      </w:r>
      <w:r w:rsidRPr="42064782" w:rsidR="00946154">
        <w:rPr>
          <w:rFonts w:ascii="Open Sans" w:hAnsi="Open Sans" w:cs="Open Sans"/>
        </w:rPr>
        <w:t xml:space="preserve">000 </w:t>
      </w:r>
      <w:r>
        <w:rPr>
          <w:rFonts w:ascii="Open Sans" w:hAnsi="Open Sans" w:cs="Open Sans"/>
        </w:rPr>
        <w:t>i unigolion sy’n dymuno gwella eu harbenigedd ym maes gwaith treftadaeth gymunedol. Mae’r cynllun ar agor i ymarferwyr ar unrhyw gam ar eu taith a’i nod yw cefnogi amrywiaeth eang o weithgareddau datblygiad proffesiynol</w:t>
      </w:r>
      <w:r w:rsidRPr="42064782" w:rsidR="00601D31">
        <w:rPr>
          <w:rFonts w:ascii="Open Sans" w:hAnsi="Open Sans" w:cs="Open Sans"/>
        </w:rPr>
        <w:t>.</w:t>
      </w:r>
      <w:r w:rsidRPr="42064782" w:rsidR="00C7637D">
        <w:rPr>
          <w:rFonts w:ascii="Open Sans" w:hAnsi="Open Sans" w:cs="Open Sans"/>
        </w:rPr>
        <w:t xml:space="preserve"> </w:t>
      </w:r>
      <w:r w:rsidR="00C56CFC">
        <w:rPr>
          <w:rFonts w:ascii="Open Sans" w:hAnsi="Open Sans" w:cs="Open Sans"/>
        </w:rPr>
        <w:t xml:space="preserve">Nod y Bwrsarïau </w:t>
      </w:r>
      <w:r w:rsidR="00C56CFC">
        <w:rPr>
          <w:rFonts w:ascii="Open Sans" w:hAnsi="Open Sans" w:cs="Open Sans"/>
          <w:bCs/>
        </w:rPr>
        <w:t xml:space="preserve">yw bod yn </w:t>
      </w:r>
      <w:r w:rsidRPr="00881E2A" w:rsidR="00C56CFC">
        <w:rPr>
          <w:rFonts w:ascii="Open Sans" w:hAnsi="Open Sans" w:cs="Open Sans"/>
          <w:bCs/>
        </w:rPr>
        <w:t xml:space="preserve">hygyrch ac yn ymatebol, </w:t>
      </w:r>
      <w:r w:rsidR="00C56CFC">
        <w:rPr>
          <w:rFonts w:ascii="Open Sans" w:hAnsi="Open Sans" w:cs="Open Sans"/>
          <w:bCs/>
        </w:rPr>
        <w:t xml:space="preserve">gan </w:t>
      </w:r>
      <w:r w:rsidRPr="00881E2A" w:rsidR="00C56CFC">
        <w:rPr>
          <w:rFonts w:ascii="Open Sans" w:hAnsi="Open Sans" w:cs="Open Sans"/>
          <w:bCs/>
        </w:rPr>
        <w:t xml:space="preserve">helpu i feithrin hyder a </w:t>
      </w:r>
      <w:r w:rsidR="00C56CFC">
        <w:rPr>
          <w:rFonts w:ascii="Open Sans" w:hAnsi="Open Sans" w:cs="Open Sans"/>
          <w:bCs/>
        </w:rPr>
        <w:t xml:space="preserve">chapasiti </w:t>
      </w:r>
      <w:r w:rsidRPr="00881E2A" w:rsidR="00C56CFC">
        <w:rPr>
          <w:rFonts w:ascii="Open Sans" w:hAnsi="Open Sans" w:cs="Open Sans"/>
          <w:bCs/>
        </w:rPr>
        <w:t>ar draws y sector</w:t>
      </w:r>
      <w:r w:rsidR="00C56CFC">
        <w:rPr>
          <w:rFonts w:ascii="Open Sans" w:hAnsi="Open Sans" w:cs="Open Sans"/>
          <w:bCs/>
        </w:rPr>
        <w:t xml:space="preserve">, </w:t>
      </w:r>
      <w:r w:rsidRPr="00881E2A" w:rsidR="00C56CFC">
        <w:rPr>
          <w:rFonts w:ascii="Open Sans" w:hAnsi="Open Sans" w:cs="Open Sans"/>
          <w:bCs/>
        </w:rPr>
        <w:t>yn enwedig ymhlith pobl nad ydynt wedi cael mynediad i gyfleoedd o’r fath o’r blaen.</w:t>
      </w:r>
    </w:p>
    <w:p w:rsidRPr="00E61946" w:rsidR="00D92200" w:rsidP="00D92200" w:rsidRDefault="005E5D18" w14:paraId="6067F39D" w14:textId="0618CABF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Gall costau cymwys gynnwys</w:t>
      </w:r>
      <w:r w:rsidRPr="00E61946" w:rsidR="00D92200">
        <w:rPr>
          <w:rFonts w:ascii="Open Sans" w:hAnsi="Open Sans" w:cs="Open Sans"/>
        </w:rPr>
        <w:t xml:space="preserve">: </w:t>
      </w:r>
    </w:p>
    <w:p w:rsidRPr="00E61946" w:rsidR="005968CE" w:rsidP="005968CE" w:rsidRDefault="005E5D18" w14:paraId="684A04EC" w14:textId="464285A7">
      <w:pPr>
        <w:numPr>
          <w:ilvl w:val="0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Ffioedd cwrs neu weithdy </w:t>
      </w:r>
      <w:r w:rsidRPr="00E61946" w:rsidR="005968CE">
        <w:rPr>
          <w:rFonts w:ascii="Open Sans" w:hAnsi="Open Sans" w:cs="Open Sans"/>
        </w:rPr>
        <w:t>(</w:t>
      </w:r>
      <w:r>
        <w:rPr>
          <w:rFonts w:ascii="Open Sans" w:hAnsi="Open Sans" w:cs="Open Sans"/>
        </w:rPr>
        <w:t>wyneb yn wyneb neu ar-lein</w:t>
      </w:r>
      <w:r w:rsidRPr="00E61946" w:rsidR="005968CE">
        <w:rPr>
          <w:rFonts w:ascii="Open Sans" w:hAnsi="Open Sans" w:cs="Open Sans"/>
        </w:rPr>
        <w:t>)</w:t>
      </w:r>
    </w:p>
    <w:p w:rsidRPr="00E61946" w:rsidR="005968CE" w:rsidP="005968CE" w:rsidRDefault="005E5D18" w14:paraId="7AABB1DD" w14:textId="49C1D941">
      <w:pPr>
        <w:numPr>
          <w:ilvl w:val="0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Costau teithio a llety sy’n gysylltiedig â hyfforddiant</w:t>
      </w:r>
    </w:p>
    <w:p w:rsidRPr="00E61946" w:rsidR="005968CE" w:rsidP="005968CE" w:rsidRDefault="005E5D18" w14:paraId="27D36D36" w14:textId="176BFF3C">
      <w:pPr>
        <w:numPr>
          <w:ilvl w:val="0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Sesiynau mentora neu hyfforddi</w:t>
      </w:r>
    </w:p>
    <w:p w:rsidRPr="00E61946" w:rsidR="005968CE" w:rsidP="005968CE" w:rsidRDefault="00AD1DDE" w14:paraId="75118941" w14:textId="02DE6C08">
      <w:pPr>
        <w:numPr>
          <w:ilvl w:val="0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Mynychu cynadleddau neu ddigwyddiadau’r sector</w:t>
      </w:r>
    </w:p>
    <w:p w:rsidRPr="00E61946" w:rsidR="005968CE" w:rsidP="005968CE" w:rsidRDefault="00AD1DDE" w14:paraId="3CCB7E3F" w14:textId="76160421">
      <w:pPr>
        <w:numPr>
          <w:ilvl w:val="0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Deunyddiau neu adnoddau sydd eu hangen ar gyfer dysgu </w:t>
      </w:r>
      <w:r w:rsidRPr="00E61946" w:rsidR="005968CE">
        <w:rPr>
          <w:rFonts w:ascii="Open Sans" w:hAnsi="Open Sans" w:cs="Open Sans"/>
        </w:rPr>
        <w:t>(e.</w:t>
      </w:r>
      <w:r>
        <w:rPr>
          <w:rFonts w:ascii="Open Sans" w:hAnsi="Open Sans" w:cs="Open Sans"/>
        </w:rPr>
        <w:t>e</w:t>
      </w:r>
      <w:r w:rsidRPr="00E61946" w:rsidR="005968CE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llyfrau</w:t>
      </w:r>
      <w:r w:rsidRPr="00E61946" w:rsidR="005968CE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pecynnau cymorth</w:t>
      </w:r>
      <w:r w:rsidRPr="00E61946" w:rsidR="005968CE">
        <w:rPr>
          <w:rFonts w:ascii="Open Sans" w:hAnsi="Open Sans" w:cs="Open Sans"/>
        </w:rPr>
        <w:t>)</w:t>
      </w:r>
    </w:p>
    <w:p w:rsidRPr="00E61946" w:rsidR="005968CE" w:rsidP="005968CE" w:rsidRDefault="005968CE" w14:paraId="65B705A2" w14:textId="2E973143">
      <w:pPr>
        <w:numPr>
          <w:ilvl w:val="0"/>
          <w:numId w:val="1"/>
        </w:numPr>
        <w:rPr>
          <w:rFonts w:ascii="Open Sans" w:hAnsi="Open Sans" w:cs="Open Sans"/>
        </w:rPr>
      </w:pPr>
      <w:bookmarkStart w:name="_Hlk208394232" w:id="2"/>
      <w:r w:rsidRPr="00E61946">
        <w:rPr>
          <w:rFonts w:ascii="Open Sans" w:hAnsi="Open Sans" w:cs="Open Sans"/>
        </w:rPr>
        <w:lastRenderedPageBreak/>
        <w:t>Cost</w:t>
      </w:r>
      <w:r w:rsidR="00AD1DDE">
        <w:rPr>
          <w:rFonts w:ascii="Open Sans" w:hAnsi="Open Sans" w:cs="Open Sans"/>
        </w:rPr>
        <w:t xml:space="preserve">au sy’n gysylltiedig â chysgodi </w:t>
      </w:r>
      <w:r w:rsidRPr="00E61946">
        <w:rPr>
          <w:rFonts w:ascii="Open Sans" w:hAnsi="Open Sans" w:cs="Open Sans"/>
        </w:rPr>
        <w:t>/</w:t>
      </w:r>
      <w:r w:rsidR="00AD1DDE">
        <w:rPr>
          <w:rFonts w:ascii="Open Sans" w:hAnsi="Open Sans" w:cs="Open Sans"/>
        </w:rPr>
        <w:t>lleoliadau mewn sefydliadau treftadaeth</w:t>
      </w:r>
      <w:bookmarkEnd w:id="2"/>
      <w:r w:rsidRPr="00E61946">
        <w:rPr>
          <w:rFonts w:ascii="Open Sans" w:hAnsi="Open Sans" w:cs="Open Sans"/>
        </w:rPr>
        <w:t>.</w:t>
      </w:r>
    </w:p>
    <w:p w:rsidR="00D92200" w:rsidP="005968CE" w:rsidRDefault="00AD1DDE" w14:paraId="1BE759C6" w14:textId="784F28BD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Ein nod yw cefnogi cyfleoedd datblygu ymarferol, ystyrlon sy’n meithrin hyder a</w:t>
      </w:r>
      <w:r w:rsidR="00BF06EE">
        <w:rPr>
          <w:rFonts w:ascii="Open Sans" w:hAnsi="Open Sans" w:cs="Open Sans"/>
        </w:rPr>
        <w:t xml:space="preserve"> gallu ym maes gwaith treftadaeth gymunedol</w:t>
      </w:r>
      <w:r w:rsidRPr="00E61946" w:rsidR="005968CE">
        <w:rPr>
          <w:rFonts w:ascii="Open Sans" w:hAnsi="Open Sans" w:cs="Open Sans"/>
        </w:rPr>
        <w:t xml:space="preserve">. </w:t>
      </w:r>
    </w:p>
    <w:p w:rsidR="000A4013" w:rsidP="005968CE" w:rsidRDefault="005203A5" w14:paraId="52B85DDF" w14:textId="09DFC35D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 cynllun yn cael </w:t>
      </w:r>
      <w:r w:rsidR="000D64A0">
        <w:rPr>
          <w:rFonts w:ascii="Open Sans" w:hAnsi="Open Sans" w:cs="Open Sans"/>
        </w:rPr>
        <w:t>e</w:t>
      </w:r>
      <w:r>
        <w:rPr>
          <w:rFonts w:ascii="Open Sans" w:hAnsi="Open Sans" w:cs="Open Sans"/>
        </w:rPr>
        <w:t>i gynnig ar sail dreigl a bydd yn cael ei asesu yn chwarterol. Mae rhagor o wybodaeth am sut i ymgeisio, meini prawf cymhwysedd a</w:t>
      </w:r>
      <w:r w:rsidR="00FC2DFE">
        <w:rPr>
          <w:rFonts w:ascii="Open Sans" w:hAnsi="Open Sans" w:cs="Open Sans"/>
        </w:rPr>
        <w:t>’r broses o asesu’r ceisiadau ar ein tudalennau</w:t>
      </w:r>
      <w:r w:rsidR="000A4013">
        <w:rPr>
          <w:rFonts w:ascii="Open Sans" w:hAnsi="Open Sans" w:cs="Open Sans"/>
        </w:rPr>
        <w:t xml:space="preserve"> </w:t>
      </w:r>
      <w:r w:rsidR="00FC2DFE">
        <w:rPr>
          <w:rFonts w:ascii="Open Sans" w:hAnsi="Open Sans" w:cs="Open Sans"/>
          <w:b/>
          <w:bCs/>
          <w:u w:val="single"/>
        </w:rPr>
        <w:t>Sut i ymgeisio</w:t>
      </w:r>
      <w:r w:rsidR="000A4013">
        <w:rPr>
          <w:rFonts w:ascii="Open Sans" w:hAnsi="Open Sans" w:cs="Open Sans"/>
        </w:rPr>
        <w:t>.</w:t>
      </w:r>
      <w:r w:rsidRPr="00E61946" w:rsidR="00421DD8">
        <w:rPr>
          <w:rFonts w:ascii="Open Sans" w:hAnsi="Open Sans" w:cs="Open Sans"/>
        </w:rPr>
        <w:t xml:space="preserve"> </w:t>
      </w:r>
    </w:p>
    <w:p w:rsidR="005968CE" w:rsidP="005968CE" w:rsidRDefault="00FC2DFE" w14:paraId="48D4D6DA" w14:textId="3B17B28D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Os oes gennych unrhyw gwestiynau am y cynllun Bwrsarïau</w:t>
      </w:r>
      <w:r w:rsidRPr="00E61946" w:rsidR="00421DD8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gallwch gysylltu â </w:t>
      </w:r>
      <w:hyperlink w:history="1" r:id="rId22">
        <w:r w:rsidRPr="00E61946" w:rsidR="00421DD8">
          <w:rPr>
            <w:rStyle w:val="Hyperlink"/>
            <w:rFonts w:ascii="Open Sans" w:hAnsi="Open Sans" w:cs="Open Sans"/>
            <w:color w:val="auto"/>
          </w:rPr>
          <w:t>Sophie Anstee de Mas</w:t>
        </w:r>
      </w:hyperlink>
      <w:r w:rsidRPr="00E61946" w:rsidR="00421DD8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Rheolwr yr Hwb Cymunedol</w:t>
      </w:r>
      <w:r w:rsidR="00F05A98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</w:t>
      </w:r>
      <w:r w:rsidR="008721D5">
        <w:rPr>
          <w:rFonts w:ascii="Open Sans" w:hAnsi="Open Sans" w:cs="Open Sans"/>
        </w:rPr>
        <w:t xml:space="preserve"> gallwch</w:t>
      </w:r>
      <w:r w:rsidR="00F05A98">
        <w:rPr>
          <w:rFonts w:ascii="Open Sans" w:hAnsi="Open Sans" w:cs="Open Sans"/>
        </w:rPr>
        <w:t xml:space="preserve"> </w:t>
      </w:r>
      <w:hyperlink w:history="1" r:id="rId23">
        <w:r w:rsidR="008721D5">
          <w:rPr>
            <w:rStyle w:val="Hyperlink"/>
            <w:rFonts w:ascii="Open Sans" w:hAnsi="Open Sans" w:cs="Open Sans"/>
          </w:rPr>
          <w:t xml:space="preserve">drefnu ymgynghoriad </w:t>
        </w:r>
        <w:r w:rsidRPr="00D256EB" w:rsidR="00D256EB">
          <w:rPr>
            <w:rStyle w:val="Hyperlink"/>
            <w:rFonts w:ascii="Open Sans" w:hAnsi="Open Sans" w:cs="Open Sans"/>
          </w:rPr>
          <w:t>30 m</w:t>
        </w:r>
        <w:r w:rsidR="008721D5">
          <w:rPr>
            <w:rStyle w:val="Hyperlink"/>
            <w:rFonts w:ascii="Open Sans" w:hAnsi="Open Sans" w:cs="Open Sans"/>
          </w:rPr>
          <w:t>unud o hyd</w:t>
        </w:r>
      </w:hyperlink>
      <w:r w:rsidR="00D256EB">
        <w:rPr>
          <w:rFonts w:ascii="Open Sans" w:hAnsi="Open Sans" w:cs="Open Sans"/>
        </w:rPr>
        <w:t xml:space="preserve"> </w:t>
      </w:r>
      <w:r w:rsidR="008721D5">
        <w:rPr>
          <w:rFonts w:ascii="Open Sans" w:hAnsi="Open Sans" w:cs="Open Sans"/>
        </w:rPr>
        <w:t>gydag aelod o dîm yr Hwb Cymunedol</w:t>
      </w:r>
      <w:r w:rsidR="00D256EB">
        <w:rPr>
          <w:rFonts w:ascii="Open Sans" w:hAnsi="Open Sans" w:cs="Open Sans"/>
        </w:rPr>
        <w:t>.</w:t>
      </w:r>
    </w:p>
    <w:p w:rsidR="006C212F" w:rsidP="00E439F4" w:rsidRDefault="006C212F" w14:paraId="3E81114D" w14:textId="77777777">
      <w:pPr>
        <w:pBdr>
          <w:bottom w:val="single" w:color="auto" w:sz="12" w:space="1"/>
        </w:pBdr>
        <w:rPr>
          <w:rFonts w:ascii="Open Sans" w:hAnsi="Open Sans" w:cs="Open Sans"/>
          <w:b/>
          <w:bCs/>
          <w:u w:val="single"/>
        </w:rPr>
      </w:pPr>
    </w:p>
    <w:p w:rsidR="00882AC3" w:rsidP="00882AC3" w:rsidRDefault="00882AC3" w14:paraId="69998B89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Beth yw Treftadaeth Gymunedol?</w:t>
      </w:r>
      <w:r w:rsidRPr="42064782">
        <w:rPr>
          <w:rFonts w:ascii="Open Sans" w:hAnsi="Open Sans" w:cs="Open Sans"/>
        </w:rPr>
        <w:t xml:space="preserve"> </w:t>
      </w:r>
    </w:p>
    <w:p w:rsidR="00882AC3" w:rsidP="00882AC3" w:rsidRDefault="00882AC3" w14:paraId="428AFB5C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Treftadaeth Gymunedol yw’r arfer o gofnodi</w:t>
      </w:r>
      <w:r w:rsidRPr="42064782">
        <w:rPr>
          <w:rFonts w:ascii="Open Sans" w:hAnsi="Open Sans" w:cs="Open Sans"/>
        </w:rPr>
        <w:t>,</w:t>
      </w:r>
      <w:r>
        <w:rPr>
          <w:rFonts w:ascii="Open Sans" w:hAnsi="Open Sans" w:cs="Open Sans"/>
        </w:rPr>
        <w:t xml:space="preserve"> dehongli a rhannu diwylliannau, hanesion a straeon am bobl a grwpiau o bobl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Gellir rhannu’r hanesion hyn drwy ddogfennau ysgrifenedig, hanesion llafar, celf weledol, llyfrau, cerddoriaeth ac yn ieithoedd, bwyd a chwaraeon pobl, eu bywydau bob dydd a’u hachlysuron arbennig.</w:t>
      </w:r>
      <w:r w:rsidRPr="42064782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Dyma hanesion a straeon pobl, y straeon cymhleth a syml am y ffordd rydym yn byw ac yn rhannu gyda’n gilydd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Bellach mae mwy a mwy o’r straeon hyn yn cael eu cofnodi’n ddigidol, ond mae gennym hanes cyfoethog o dreftadaeth lafar sy’n ymestyn yn ôl am filoedd o flynyddoedd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 treftadaeth gymunedol yn bwysig oherwydd yr hanesion mae’n eu hadrodd</w:t>
      </w:r>
      <w:r w:rsidRPr="42064782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>’r mewnwelediadau i brofiadau unigryw a chyffredin pobl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Mae’r hanesion hyn gan bawb, am bawb, ar gyfer pawb</w:t>
      </w:r>
      <w:r w:rsidRPr="42064782">
        <w:rPr>
          <w:rFonts w:ascii="Open Sans" w:hAnsi="Open Sans" w:cs="Open Sans"/>
        </w:rPr>
        <w:t xml:space="preserve">. </w:t>
      </w:r>
    </w:p>
    <w:p w:rsidR="00882AC3" w:rsidP="00882AC3" w:rsidRDefault="00882AC3" w14:paraId="68D9C42C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Beth yw Grŵp Cymunedol?</w:t>
      </w:r>
    </w:p>
    <w:p w:rsidR="00882AC3" w:rsidP="00882AC3" w:rsidRDefault="00882AC3" w14:paraId="0547BE54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Grŵp cymunedol yw grŵp wedi’i drefnu o bobl sy’n dod at ei gilydd i roi sylw i angen, diddordeb neu brofiad cyffredin mewn ardal ddaearyddol benodol neu faes o ddiddordeb cymunedol. Dylent fod yn fannau lle gellir cydweithio er budd y cyhoedd.  </w:t>
      </w:r>
    </w:p>
    <w:p w:rsidRPr="00E61946" w:rsidR="009839BC" w:rsidP="005968CE" w:rsidRDefault="009839BC" w14:paraId="118CD5EE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Pr="00E61946" w:rsidR="00E64703" w:rsidP="00860BA7" w:rsidRDefault="00E64703" w14:paraId="55F5ADE1" w14:textId="77777777">
      <w:pPr>
        <w:rPr>
          <w:rFonts w:ascii="Open Sans" w:hAnsi="Open Sans" w:cs="Open Sans"/>
        </w:rPr>
      </w:pPr>
    </w:p>
    <w:p w:rsidRPr="00E61946" w:rsidR="00860BA7" w:rsidP="00860BA7" w:rsidRDefault="00EC76E8" w14:paraId="326DD516" w14:textId="0159B728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Sut i ymgeisio</w:t>
      </w:r>
    </w:p>
    <w:p w:rsidRPr="00E61946" w:rsidR="00860BA7" w:rsidP="00606020" w:rsidRDefault="00EC76E8" w14:paraId="621DF5DC" w14:textId="2376D671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A</w:t>
      </w:r>
      <w:r w:rsidRPr="00E61946" w:rsidR="0083518F">
        <w:rPr>
          <w:rFonts w:ascii="Open Sans" w:hAnsi="Open Sans" w:cs="Open Sans"/>
          <w:u w:val="single"/>
        </w:rPr>
        <w:t>m</w:t>
      </w:r>
      <w:r>
        <w:rPr>
          <w:rFonts w:ascii="Open Sans" w:hAnsi="Open Sans" w:cs="Open Sans"/>
          <w:u w:val="single"/>
        </w:rPr>
        <w:t>serlen</w:t>
      </w:r>
    </w:p>
    <w:p w:rsidRPr="00E61946" w:rsidR="00606020" w:rsidP="00D9298C" w:rsidRDefault="00EC76E8" w14:paraId="592F4D1E" w14:textId="0F156D3D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 xml:space="preserve">Bydd bwrsarïau yn cael eu cynnig ar sail dreigl rhwng mis Medi </w:t>
      </w:r>
      <w:r w:rsidRPr="00E61946" w:rsidR="00D9298C">
        <w:rPr>
          <w:rFonts w:ascii="Open Sans" w:hAnsi="Open Sans" w:cs="Open Sans"/>
        </w:rPr>
        <w:t xml:space="preserve">2025 </w:t>
      </w:r>
      <w:r>
        <w:rPr>
          <w:rFonts w:ascii="Open Sans" w:hAnsi="Open Sans" w:cs="Open Sans"/>
        </w:rPr>
        <w:t xml:space="preserve">a mis Mawrth </w:t>
      </w:r>
      <w:r w:rsidRPr="00E61946" w:rsidR="00D9298C">
        <w:rPr>
          <w:rFonts w:ascii="Open Sans" w:hAnsi="Open Sans" w:cs="Open Sans"/>
        </w:rPr>
        <w:t xml:space="preserve">2027 </w:t>
      </w:r>
      <w:r>
        <w:rPr>
          <w:rFonts w:ascii="Open Sans" w:hAnsi="Open Sans" w:cs="Open Sans"/>
        </w:rPr>
        <w:t>a bydd panel yn eu haesu bob chwarter</w:t>
      </w:r>
      <w:r w:rsidRPr="00E61946" w:rsidR="00D9298C">
        <w:rPr>
          <w:rFonts w:ascii="Open Sans" w:hAnsi="Open Sans" w:cs="Open Sans"/>
        </w:rPr>
        <w:t xml:space="preserve">. </w:t>
      </w:r>
    </w:p>
    <w:p w:rsidRPr="00E61946" w:rsidR="00A61B9C" w:rsidP="00E61946" w:rsidRDefault="00EC76E8" w14:paraId="58A1EACE" w14:textId="05F20132">
      <w:pPr>
        <w:ind w:left="720"/>
        <w:rPr>
          <w:rFonts w:ascii="Open Sans" w:hAnsi="Open Sans" w:cs="Open Sans"/>
          <w:b/>
          <w:bCs/>
        </w:rPr>
      </w:pPr>
      <w:commentRangeStart w:id="3"/>
      <w:r>
        <w:rPr>
          <w:rFonts w:ascii="Open Sans" w:hAnsi="Open Sans" w:cs="Open Sans"/>
          <w:b/>
          <w:bCs/>
          <w:highlight w:val="cyan"/>
        </w:rPr>
        <w:t>Ffurflen Gais</w:t>
      </w:r>
      <w:r w:rsidRPr="00E61946" w:rsidR="00451F5D">
        <w:rPr>
          <w:rFonts w:ascii="Open Sans" w:hAnsi="Open Sans" w:cs="Open Sans"/>
          <w:b/>
          <w:bCs/>
        </w:rPr>
        <w:t xml:space="preserve"> </w:t>
      </w:r>
      <w:commentRangeEnd w:id="3"/>
      <w:r w:rsidR="009F78B6">
        <w:rPr>
          <w:rStyle w:val="CommentReference"/>
        </w:rPr>
        <w:commentReference w:id="3"/>
      </w:r>
    </w:p>
    <w:p w:rsidRPr="00E61946" w:rsidR="00AE6756" w:rsidP="008138C0" w:rsidRDefault="00EC76E8" w14:paraId="13ED474D" w14:textId="01D6D0C7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Y dyddiadau cau ar gyfer </w:t>
      </w:r>
      <w:r w:rsidR="00F56AF5">
        <w:rPr>
          <w:rFonts w:ascii="Open Sans" w:hAnsi="Open Sans" w:cs="Open Sans"/>
        </w:rPr>
        <w:t xml:space="preserve">cyflwyno ceisiadau i’w hadolygu gan y panel yn </w:t>
      </w:r>
      <w:r w:rsidRPr="00E61946" w:rsidR="00FF0C82">
        <w:rPr>
          <w:rFonts w:ascii="Open Sans" w:hAnsi="Open Sans" w:cs="Open Sans"/>
        </w:rPr>
        <w:t xml:space="preserve">2025-26 </w:t>
      </w:r>
      <w:r w:rsidR="00F56AF5">
        <w:rPr>
          <w:rFonts w:ascii="Open Sans" w:hAnsi="Open Sans" w:cs="Open Sans"/>
        </w:rPr>
        <w:t>yw</w:t>
      </w:r>
      <w:r w:rsidRPr="00E61946" w:rsidR="00FF0C82">
        <w:rPr>
          <w:rFonts w:ascii="Open Sans" w:hAnsi="Open Sans" w:cs="Open Sans"/>
        </w:rPr>
        <w:t>:</w:t>
      </w:r>
    </w:p>
    <w:tbl>
      <w:tblPr>
        <w:tblStyle w:val="GridTable4"/>
        <w:tblW w:w="0" w:type="auto"/>
        <w:tblLook w:val="04A0" w:firstRow="1" w:lastRow="0" w:firstColumn="1" w:lastColumn="0" w:noHBand="0" w:noVBand="1"/>
      </w:tblPr>
      <w:tblGrid>
        <w:gridCol w:w="1129"/>
        <w:gridCol w:w="2410"/>
        <w:gridCol w:w="2693"/>
        <w:gridCol w:w="2784"/>
      </w:tblGrid>
      <w:tr w:rsidRPr="00E61946" w:rsidR="00E61946" w:rsidTr="001728A7" w14:paraId="7160FEF5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1728A7" w:rsidP="008138C0" w:rsidRDefault="00F56AF5" w14:paraId="6260ECBA" w14:textId="1F6094D0">
            <w:pPr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Cylch</w:t>
            </w:r>
            <w:r w:rsidRPr="00E61946" w:rsidR="001728A7">
              <w:rPr>
                <w:rFonts w:ascii="Open Sans" w:hAnsi="Open Sans" w:cs="Open Sans"/>
                <w:color w:val="auto"/>
              </w:rPr>
              <w:t xml:space="preserve"> </w:t>
            </w:r>
          </w:p>
        </w:tc>
        <w:tc>
          <w:tcPr>
            <w:tcW w:w="2410" w:type="dxa"/>
          </w:tcPr>
          <w:p w:rsidRPr="00E61946" w:rsidR="001728A7" w:rsidP="008138C0" w:rsidRDefault="00F56AF5" w14:paraId="18BF3E89" w14:textId="2C937619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Yn agor</w:t>
            </w:r>
          </w:p>
        </w:tc>
        <w:tc>
          <w:tcPr>
            <w:tcW w:w="2693" w:type="dxa"/>
          </w:tcPr>
          <w:p w:rsidRPr="00E61946" w:rsidR="001728A7" w:rsidP="008138C0" w:rsidRDefault="00F56AF5" w14:paraId="3B667DE0" w14:textId="29093F9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Yn cau</w:t>
            </w:r>
          </w:p>
        </w:tc>
        <w:tc>
          <w:tcPr>
            <w:tcW w:w="2784" w:type="dxa"/>
          </w:tcPr>
          <w:p w:rsidRPr="00E61946" w:rsidR="001728A7" w:rsidP="008138C0" w:rsidRDefault="00F56AF5" w14:paraId="65F7E033" w14:textId="7B40FC70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 xml:space="preserve">Cyfarfod y </w:t>
            </w:r>
            <w:r w:rsidRPr="00E61946" w:rsidR="001728A7">
              <w:rPr>
                <w:rFonts w:ascii="Open Sans" w:hAnsi="Open Sans" w:cs="Open Sans"/>
                <w:color w:val="auto"/>
              </w:rPr>
              <w:t xml:space="preserve">Panel </w:t>
            </w:r>
          </w:p>
        </w:tc>
      </w:tr>
      <w:tr w:rsidRPr="00E61946" w:rsidR="00E61946" w:rsidTr="001728A7" w14:paraId="26360AD8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1728A7" w:rsidP="008138C0" w:rsidRDefault="001728A7" w14:paraId="3121F591" w14:textId="0D7FE644">
            <w:pPr>
              <w:rPr>
                <w:rFonts w:ascii="Open Sans" w:hAnsi="Open Sans" w:cs="Open Sans"/>
                <w:b w:val="0"/>
                <w:bCs w:val="0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1</w:t>
            </w:r>
          </w:p>
        </w:tc>
        <w:tc>
          <w:tcPr>
            <w:tcW w:w="2410" w:type="dxa"/>
          </w:tcPr>
          <w:p w:rsidRPr="00E61946" w:rsidR="001728A7" w:rsidP="008138C0" w:rsidRDefault="001728A7" w14:paraId="0FD37BCA" w14:textId="00E9964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15 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>Medi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 2025</w:t>
            </w:r>
          </w:p>
        </w:tc>
        <w:tc>
          <w:tcPr>
            <w:tcW w:w="2693" w:type="dxa"/>
          </w:tcPr>
          <w:p w:rsidRPr="00E61946" w:rsidR="001728A7" w:rsidP="008138C0" w:rsidRDefault="008D04E9" w14:paraId="7ED67930" w14:textId="2C581C8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31 </w:t>
            </w:r>
            <w:r w:rsidR="00F56AF5">
              <w:rPr>
                <w:rFonts w:ascii="Open Sans" w:hAnsi="Open Sans" w:cs="Open Sans"/>
                <w:b/>
                <w:bCs/>
                <w:sz w:val="22"/>
                <w:szCs w:val="20"/>
              </w:rPr>
              <w:t>Hydref</w:t>
            </w: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2025</w:t>
            </w:r>
          </w:p>
        </w:tc>
        <w:tc>
          <w:tcPr>
            <w:tcW w:w="2784" w:type="dxa"/>
          </w:tcPr>
          <w:p w:rsidRPr="00E61946" w:rsidR="001728A7" w:rsidP="008138C0" w:rsidRDefault="00F56AF5" w14:paraId="04F42B84" w14:textId="60FBAE2D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Tachwedd</w:t>
            </w:r>
            <w:r w:rsidRPr="00E61946" w:rsidR="00C46E4A">
              <w:rPr>
                <w:rFonts w:ascii="Open Sans" w:hAnsi="Open Sans" w:cs="Open Sans"/>
                <w:sz w:val="22"/>
                <w:szCs w:val="20"/>
              </w:rPr>
              <w:t xml:space="preserve"> 2025</w:t>
            </w:r>
          </w:p>
        </w:tc>
      </w:tr>
      <w:tr w:rsidRPr="00E61946" w:rsidR="00E61946" w:rsidTr="001728A7" w14:paraId="09333EC0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1728A7" w:rsidP="008138C0" w:rsidRDefault="001728A7" w14:paraId="024ADA89" w14:textId="7EB16729">
            <w:pPr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2</w:t>
            </w:r>
          </w:p>
        </w:tc>
        <w:tc>
          <w:tcPr>
            <w:tcW w:w="2410" w:type="dxa"/>
          </w:tcPr>
          <w:p w:rsidRPr="00E61946" w:rsidR="001728A7" w:rsidP="008138C0" w:rsidRDefault="00651AA6" w14:paraId="43A9B258" w14:textId="5F776E35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1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 xml:space="preserve"> Tachwedd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 2025</w:t>
            </w:r>
          </w:p>
        </w:tc>
        <w:tc>
          <w:tcPr>
            <w:tcW w:w="2693" w:type="dxa"/>
          </w:tcPr>
          <w:p w:rsidRPr="00E61946" w:rsidR="001728A7" w:rsidP="008138C0" w:rsidRDefault="00651AA6" w14:paraId="0CAE79FD" w14:textId="1331A5AC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6 </w:t>
            </w:r>
            <w:r w:rsidR="00F56AF5">
              <w:rPr>
                <w:rFonts w:ascii="Open Sans" w:hAnsi="Open Sans" w:cs="Open Sans"/>
                <w:b/>
                <w:bCs/>
                <w:sz w:val="22"/>
                <w:szCs w:val="20"/>
              </w:rPr>
              <w:t>Chwefror</w:t>
            </w: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2026</w:t>
            </w:r>
          </w:p>
        </w:tc>
        <w:tc>
          <w:tcPr>
            <w:tcW w:w="2784" w:type="dxa"/>
          </w:tcPr>
          <w:p w:rsidRPr="00E61946" w:rsidR="001728A7" w:rsidP="008138C0" w:rsidRDefault="001B0896" w14:paraId="1C8A8594" w14:textId="6E2158C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Ma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>w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>r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>t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>h 2026</w:t>
            </w:r>
          </w:p>
        </w:tc>
      </w:tr>
      <w:tr w:rsidRPr="00E61946" w:rsidR="00E61946" w:rsidTr="001728A7" w14:paraId="35993314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1728A7" w:rsidP="008138C0" w:rsidRDefault="001728A7" w14:paraId="0DFAF4A0" w14:textId="76CF9364">
            <w:pPr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3</w:t>
            </w:r>
          </w:p>
        </w:tc>
        <w:tc>
          <w:tcPr>
            <w:tcW w:w="2410" w:type="dxa"/>
          </w:tcPr>
          <w:p w:rsidRPr="00E61946" w:rsidR="001728A7" w:rsidP="008138C0" w:rsidRDefault="001B0896" w14:paraId="445EE675" w14:textId="15F8210C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7 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>Chwefror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  <w:tc>
          <w:tcPr>
            <w:tcW w:w="2693" w:type="dxa"/>
          </w:tcPr>
          <w:p w:rsidRPr="00E61946" w:rsidR="001728A7" w:rsidP="008138C0" w:rsidRDefault="001B0896" w14:paraId="6F87680A" w14:textId="2D2DD858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>4 Ma</w:t>
            </w:r>
            <w:r w:rsidR="00F56AF5">
              <w:rPr>
                <w:rFonts w:ascii="Open Sans" w:hAnsi="Open Sans" w:cs="Open Sans"/>
                <w:b/>
                <w:bCs/>
                <w:sz w:val="22"/>
                <w:szCs w:val="20"/>
              </w:rPr>
              <w:t>i</w:t>
            </w: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2026</w:t>
            </w:r>
          </w:p>
        </w:tc>
        <w:tc>
          <w:tcPr>
            <w:tcW w:w="2784" w:type="dxa"/>
          </w:tcPr>
          <w:p w:rsidRPr="00E61946" w:rsidR="001728A7" w:rsidP="008138C0" w:rsidRDefault="00F56AF5" w14:paraId="38AF3BE3" w14:textId="004888B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Mehefin</w:t>
            </w:r>
            <w:r w:rsidRPr="00E61946" w:rsidR="001B0896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</w:tr>
      <w:tr w:rsidRPr="00E61946" w:rsidR="00E61946" w:rsidTr="001728A7" w14:paraId="789961AB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1728A7" w:rsidP="008138C0" w:rsidRDefault="001728A7" w14:paraId="12C67D68" w14:textId="685741CD">
            <w:pPr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4</w:t>
            </w:r>
          </w:p>
        </w:tc>
        <w:tc>
          <w:tcPr>
            <w:tcW w:w="2410" w:type="dxa"/>
          </w:tcPr>
          <w:p w:rsidRPr="00E61946" w:rsidR="001728A7" w:rsidP="008138C0" w:rsidRDefault="00CC541D" w14:paraId="63C5C211" w14:textId="19B4ACDA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5 Ma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>i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  <w:tc>
          <w:tcPr>
            <w:tcW w:w="2693" w:type="dxa"/>
          </w:tcPr>
          <w:p w:rsidRPr="00E61946" w:rsidR="001728A7" w:rsidP="008138C0" w:rsidRDefault="00CC541D" w14:paraId="34B2E45D" w14:textId="7DC21540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>3 A</w:t>
            </w:r>
            <w:r w:rsidR="00F56AF5">
              <w:rPr>
                <w:rFonts w:ascii="Open Sans" w:hAnsi="Open Sans" w:cs="Open Sans"/>
                <w:b/>
                <w:bCs/>
                <w:sz w:val="22"/>
                <w:szCs w:val="20"/>
              </w:rPr>
              <w:t>wst</w:t>
            </w: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2026</w:t>
            </w:r>
          </w:p>
        </w:tc>
        <w:tc>
          <w:tcPr>
            <w:tcW w:w="2784" w:type="dxa"/>
          </w:tcPr>
          <w:p w:rsidRPr="00E61946" w:rsidR="001728A7" w:rsidP="008138C0" w:rsidRDefault="00F56AF5" w14:paraId="4DEF83A0" w14:textId="70C51154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 xml:space="preserve">Medi </w:t>
            </w:r>
            <w:r w:rsidRPr="00E61946" w:rsidR="00CC541D">
              <w:rPr>
                <w:rFonts w:ascii="Open Sans" w:hAnsi="Open Sans" w:cs="Open Sans"/>
                <w:sz w:val="22"/>
                <w:szCs w:val="20"/>
              </w:rPr>
              <w:t>2026</w:t>
            </w:r>
          </w:p>
        </w:tc>
      </w:tr>
      <w:tr w:rsidRPr="00E61946" w:rsidR="00E61946" w:rsidTr="001728A7" w14:paraId="68B0F942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1728A7" w:rsidP="008138C0" w:rsidRDefault="001728A7" w14:paraId="67A3E2EC" w14:textId="768433BB">
            <w:pPr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5</w:t>
            </w:r>
          </w:p>
        </w:tc>
        <w:tc>
          <w:tcPr>
            <w:tcW w:w="2410" w:type="dxa"/>
          </w:tcPr>
          <w:p w:rsidRPr="00E61946" w:rsidR="00DE51FA" w:rsidP="008138C0" w:rsidRDefault="00DE51FA" w14:paraId="154556AC" w14:textId="65FB2865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4 A</w:t>
            </w:r>
            <w:r w:rsidR="00F56AF5">
              <w:rPr>
                <w:rFonts w:ascii="Open Sans" w:hAnsi="Open Sans" w:cs="Open Sans"/>
                <w:sz w:val="22"/>
                <w:szCs w:val="20"/>
              </w:rPr>
              <w:t>wst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  <w:tc>
          <w:tcPr>
            <w:tcW w:w="2693" w:type="dxa"/>
          </w:tcPr>
          <w:p w:rsidRPr="00E61946" w:rsidR="001728A7" w:rsidP="008138C0" w:rsidRDefault="00DE51FA" w14:paraId="201ABD48" w14:textId="44E5F490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2 </w:t>
            </w:r>
            <w:r w:rsidR="00F56AF5">
              <w:rPr>
                <w:rFonts w:ascii="Open Sans" w:hAnsi="Open Sans" w:cs="Open Sans"/>
                <w:b/>
                <w:bCs/>
                <w:sz w:val="22"/>
                <w:szCs w:val="20"/>
              </w:rPr>
              <w:t>Tachwedd</w:t>
            </w: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2026</w:t>
            </w:r>
          </w:p>
        </w:tc>
        <w:tc>
          <w:tcPr>
            <w:tcW w:w="2784" w:type="dxa"/>
          </w:tcPr>
          <w:p w:rsidRPr="00E61946" w:rsidR="001728A7" w:rsidP="008138C0" w:rsidRDefault="00F56AF5" w14:paraId="3CDC40DB" w14:textId="25235591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Rhagfyr</w:t>
            </w:r>
            <w:r w:rsidRPr="00E61946" w:rsidR="00DE51FA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</w:tr>
    </w:tbl>
    <w:p w:rsidRPr="00E61946" w:rsidR="00606020" w:rsidP="00606020" w:rsidRDefault="00F56AF5" w14:paraId="023F4588" w14:textId="4327F9B5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Cymhwysedd</w:t>
      </w:r>
      <w:r w:rsidRPr="00E61946" w:rsidR="0083518F">
        <w:rPr>
          <w:rFonts w:ascii="Open Sans" w:hAnsi="Open Sans" w:cs="Open Sans"/>
          <w:u w:val="single"/>
        </w:rPr>
        <w:t xml:space="preserve"> </w:t>
      </w:r>
    </w:p>
    <w:p w:rsidRPr="00E61946" w:rsidR="006A1976" w:rsidP="004653F7" w:rsidRDefault="00494302" w14:paraId="5926ADFF" w14:textId="5E81DD72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bwrsarïau o hyd at </w:t>
      </w:r>
      <w:r w:rsidRPr="00E61946" w:rsidR="00C16930">
        <w:rPr>
          <w:rFonts w:ascii="Open Sans" w:hAnsi="Open Sans" w:cs="Open Sans"/>
        </w:rPr>
        <w:t>£1,000 ar</w:t>
      </w:r>
      <w:r>
        <w:rPr>
          <w:rFonts w:ascii="Open Sans" w:hAnsi="Open Sans" w:cs="Open Sans"/>
        </w:rPr>
        <w:t xml:space="preserve"> </w:t>
      </w:r>
      <w:r w:rsidR="00EB4FD3">
        <w:rPr>
          <w:rFonts w:ascii="Open Sans" w:hAnsi="Open Sans" w:cs="Open Sans"/>
        </w:rPr>
        <w:t xml:space="preserve">gael </w:t>
      </w:r>
      <w:r>
        <w:rPr>
          <w:rFonts w:ascii="Open Sans" w:hAnsi="Open Sans" w:cs="Open Sans"/>
        </w:rPr>
        <w:t>i unigolion sy’n ymwneud â gwaith treftadaeth gymunedol</w:t>
      </w:r>
      <w:r w:rsidRPr="00E61946" w:rsidR="00C16930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ni waeth </w:t>
      </w:r>
      <w:r w:rsidR="00A27D49">
        <w:rPr>
          <w:rFonts w:ascii="Open Sans" w:hAnsi="Open Sans" w:cs="Open Sans"/>
        </w:rPr>
        <w:t xml:space="preserve">pa gam </w:t>
      </w:r>
      <w:r>
        <w:rPr>
          <w:rFonts w:ascii="Open Sans" w:hAnsi="Open Sans" w:cs="Open Sans"/>
        </w:rPr>
        <w:t>maent arn</w:t>
      </w:r>
      <w:r w:rsidR="00A27D49">
        <w:rPr>
          <w:rFonts w:ascii="Open Sans" w:hAnsi="Open Sans" w:cs="Open Sans"/>
        </w:rPr>
        <w:t xml:space="preserve">i </w:t>
      </w:r>
      <w:r>
        <w:rPr>
          <w:rFonts w:ascii="Open Sans" w:hAnsi="Open Sans" w:cs="Open Sans"/>
        </w:rPr>
        <w:t>yn eu gyrfa neu beth yw eu cefndir</w:t>
      </w:r>
      <w:r w:rsidRPr="00E61946" w:rsidR="00C16930">
        <w:rPr>
          <w:rFonts w:ascii="Open Sans" w:hAnsi="Open Sans" w:cs="Open Sans"/>
        </w:rPr>
        <w:t xml:space="preserve">. </w:t>
      </w:r>
      <w:r w:rsidRPr="0058509C" w:rsidR="00613FE3">
        <w:rPr>
          <w:rFonts w:ascii="Open Sans" w:hAnsi="Open Sans" w:cs="Open Sans"/>
          <w:b/>
          <w:bCs/>
        </w:rPr>
        <w:t xml:space="preserve">Does dim </w:t>
      </w:r>
      <w:r w:rsidRPr="0058509C" w:rsidR="004022D2">
        <w:rPr>
          <w:rFonts w:ascii="Open Sans" w:hAnsi="Open Sans" w:cs="Open Sans"/>
          <w:b/>
          <w:bCs/>
        </w:rPr>
        <w:t>rhaid</w:t>
      </w:r>
      <w:r w:rsidR="004022D2">
        <w:rPr>
          <w:rFonts w:ascii="Open Sans" w:hAnsi="Open Sans" w:cs="Open Sans"/>
        </w:rPr>
        <w:t xml:space="preserve"> i ymgeiswyr fod yn gysylltiedig â sefydliad, ac mae croeso i chi ymgeisio </w:t>
      </w:r>
      <w:r w:rsidR="009A1AD3">
        <w:rPr>
          <w:rFonts w:ascii="Open Sans" w:hAnsi="Open Sans" w:cs="Open Sans"/>
        </w:rPr>
        <w:t>fel ymarferydd annibynnol</w:t>
      </w:r>
      <w:r w:rsidRPr="00E61946" w:rsidR="00C16930">
        <w:rPr>
          <w:rFonts w:ascii="Open Sans" w:hAnsi="Open Sans" w:cs="Open Sans"/>
        </w:rPr>
        <w:t xml:space="preserve">. </w:t>
      </w:r>
      <w:r w:rsidR="009A1AD3">
        <w:rPr>
          <w:rFonts w:ascii="Open Sans" w:hAnsi="Open Sans" w:cs="Open Sans"/>
        </w:rPr>
        <w:t>Ein nod yw cefnogi</w:t>
      </w:r>
      <w:r w:rsidR="00B74A51">
        <w:rPr>
          <w:rFonts w:ascii="Open Sans" w:hAnsi="Open Sans" w:cs="Open Sans"/>
        </w:rPr>
        <w:t xml:space="preserve"> unigolion </w:t>
      </w:r>
      <w:r w:rsidR="009A1AD3">
        <w:rPr>
          <w:rFonts w:ascii="Open Sans" w:hAnsi="Open Sans" w:cs="Open Sans"/>
        </w:rPr>
        <w:t>nad ydynt wedi cael mynediad i gyfleoedd datblygiad proffesiynol o’r blaen, gan helpu i feithrin hyder a gallu ar draws y sector</w:t>
      </w:r>
      <w:r w:rsidRPr="00E61946" w:rsidR="00C16930">
        <w:rPr>
          <w:rFonts w:ascii="Open Sans" w:hAnsi="Open Sans" w:cs="Open Sans"/>
        </w:rPr>
        <w:t>.</w:t>
      </w:r>
      <w:r w:rsidRPr="00E61946" w:rsidR="004653F7">
        <w:rPr>
          <w:rFonts w:ascii="Open Sans" w:hAnsi="Open Sans" w:cs="Open Sans"/>
        </w:rPr>
        <w:t xml:space="preserve"> </w:t>
      </w:r>
    </w:p>
    <w:p w:rsidRPr="00E61946" w:rsidR="009E4447" w:rsidP="004653F7" w:rsidRDefault="009A1AD3" w14:paraId="425917A7" w14:textId="593E3AC8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>Mae</w:t>
      </w:r>
      <w:r w:rsidR="00F25858">
        <w:rPr>
          <w:rFonts w:ascii="Open Sans" w:hAnsi="Open Sans" w:cs="Open Sans"/>
        </w:rPr>
        <w:t xml:space="preserve">’n rhaid </w:t>
      </w:r>
      <w:r>
        <w:rPr>
          <w:rFonts w:ascii="Open Sans" w:hAnsi="Open Sans" w:cs="Open Sans"/>
        </w:rPr>
        <w:t>i unigolion neu sefydliadau sy’n ymgeisio am y cynllun Bwrsarïau</w:t>
      </w:r>
      <w:r w:rsidR="009D2ABF">
        <w:rPr>
          <w:rFonts w:ascii="Open Sans" w:hAnsi="Open Sans" w:cs="Open Sans"/>
        </w:rPr>
        <w:t xml:space="preserve"> fodloni’r meini prawf canlynol</w:t>
      </w:r>
      <w:r w:rsidRPr="00E61946" w:rsidR="009E4447">
        <w:rPr>
          <w:rFonts w:ascii="Open Sans" w:hAnsi="Open Sans" w:cs="Open Sans"/>
        </w:rPr>
        <w:t xml:space="preserve">: </w:t>
      </w:r>
    </w:p>
    <w:p w:rsidRPr="00E61946" w:rsidR="0007764D" w:rsidP="009E4447" w:rsidRDefault="7F12A41D" w14:paraId="65722B78" w14:textId="566A40E3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42064782">
        <w:rPr>
          <w:rFonts w:ascii="Open Sans" w:hAnsi="Open Sans" w:cs="Open Sans"/>
        </w:rPr>
        <w:t>B</w:t>
      </w:r>
      <w:r w:rsidR="009D2ABF">
        <w:rPr>
          <w:rFonts w:ascii="Open Sans" w:hAnsi="Open Sans" w:cs="Open Sans"/>
        </w:rPr>
        <w:t>od yn gysylltiedig mewn rhyw ffordd â’r sector Orielau</w:t>
      </w:r>
      <w:r w:rsidRPr="42064782" w:rsidR="4ABD165E">
        <w:rPr>
          <w:rFonts w:ascii="Open Sans" w:hAnsi="Open Sans" w:cs="Open Sans"/>
        </w:rPr>
        <w:t>, L</w:t>
      </w:r>
      <w:r w:rsidR="009D2ABF">
        <w:rPr>
          <w:rFonts w:ascii="Open Sans" w:hAnsi="Open Sans" w:cs="Open Sans"/>
        </w:rPr>
        <w:t>lyfrgelloedd</w:t>
      </w:r>
      <w:r w:rsidRPr="42064782" w:rsidR="255E1294">
        <w:rPr>
          <w:rFonts w:ascii="Open Sans" w:hAnsi="Open Sans" w:cs="Open Sans"/>
        </w:rPr>
        <w:t>, Archi</w:t>
      </w:r>
      <w:r w:rsidR="009D2ABF">
        <w:rPr>
          <w:rFonts w:ascii="Open Sans" w:hAnsi="Open Sans" w:cs="Open Sans"/>
        </w:rPr>
        <w:t xml:space="preserve">fau ac Amgueddfeydd </w:t>
      </w:r>
      <w:r w:rsidRPr="42064782" w:rsidR="4ABD165E">
        <w:rPr>
          <w:rFonts w:ascii="Open Sans" w:hAnsi="Open Sans" w:cs="Open Sans"/>
        </w:rPr>
        <w:t>(</w:t>
      </w:r>
      <w:r w:rsidR="009D2ABF">
        <w:rPr>
          <w:rFonts w:ascii="Open Sans" w:hAnsi="Open Sans" w:cs="Open Sans"/>
        </w:rPr>
        <w:t>O</w:t>
      </w:r>
      <w:r w:rsidRPr="42064782" w:rsidR="4ABD165E">
        <w:rPr>
          <w:rFonts w:ascii="Open Sans" w:hAnsi="Open Sans" w:cs="Open Sans"/>
        </w:rPr>
        <w:t>L</w:t>
      </w:r>
      <w:r w:rsidR="009D2ABF">
        <w:rPr>
          <w:rFonts w:ascii="Open Sans" w:hAnsi="Open Sans" w:cs="Open Sans"/>
        </w:rPr>
        <w:t>l</w:t>
      </w:r>
      <w:r w:rsidRPr="42064782" w:rsidR="4ABD165E">
        <w:rPr>
          <w:rFonts w:ascii="Open Sans" w:hAnsi="Open Sans" w:cs="Open Sans"/>
        </w:rPr>
        <w:t>A</w:t>
      </w:r>
      <w:r w:rsidR="009D2ABF">
        <w:rPr>
          <w:rFonts w:ascii="Open Sans" w:hAnsi="Open Sans" w:cs="Open Sans"/>
        </w:rPr>
        <w:t>A</w:t>
      </w:r>
      <w:r w:rsidRPr="42064782" w:rsidR="4ABD165E">
        <w:rPr>
          <w:rFonts w:ascii="Open Sans" w:hAnsi="Open Sans" w:cs="Open Sans"/>
        </w:rPr>
        <w:t xml:space="preserve">) </w:t>
      </w:r>
      <w:r w:rsidR="009D2ABF">
        <w:rPr>
          <w:rFonts w:ascii="Open Sans" w:hAnsi="Open Sans" w:cs="Open Sans"/>
        </w:rPr>
        <w:t>neu Dreftadaeth</w:t>
      </w:r>
      <w:r w:rsidRPr="42064782">
        <w:rPr>
          <w:rFonts w:ascii="Open Sans" w:hAnsi="Open Sans" w:cs="Open Sans"/>
        </w:rPr>
        <w:t xml:space="preserve">. </w:t>
      </w:r>
      <w:r w:rsidRPr="42064782" w:rsidR="255E1294">
        <w:rPr>
          <w:rFonts w:ascii="Open Sans" w:hAnsi="Open Sans" w:cs="Open Sans"/>
        </w:rPr>
        <w:t xml:space="preserve"> </w:t>
      </w:r>
    </w:p>
    <w:p w:rsidRPr="00E61946" w:rsidR="006A1976" w:rsidP="009E4447" w:rsidRDefault="00B367BD" w14:paraId="0D6ABAE6" w14:textId="0BEC9082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42064782">
        <w:rPr>
          <w:rFonts w:ascii="Open Sans" w:hAnsi="Open Sans" w:cs="Open Sans"/>
        </w:rPr>
        <w:t>B</w:t>
      </w:r>
      <w:r w:rsidR="00285F7F">
        <w:rPr>
          <w:rFonts w:ascii="Open Sans" w:hAnsi="Open Sans" w:cs="Open Sans"/>
        </w:rPr>
        <w:t xml:space="preserve">od yn byw yn y DU </w:t>
      </w:r>
      <w:r w:rsidRPr="42064782">
        <w:rPr>
          <w:rFonts w:ascii="Open Sans" w:hAnsi="Open Sans" w:cs="Open Sans"/>
        </w:rPr>
        <w:t>(</w:t>
      </w:r>
      <w:r w:rsidR="00285F7F">
        <w:rPr>
          <w:rFonts w:ascii="Open Sans" w:hAnsi="Open Sans" w:cs="Open Sans"/>
        </w:rPr>
        <w:t>Cymru, Lloegr, yr Alban, Gogledd Iwerddon</w:t>
      </w:r>
      <w:r w:rsidRPr="42064782" w:rsidR="002D099C">
        <w:rPr>
          <w:rFonts w:ascii="Open Sans" w:hAnsi="Open Sans" w:cs="Open Sans"/>
        </w:rPr>
        <w:t>)</w:t>
      </w:r>
      <w:r w:rsidR="002D099C">
        <w:rPr>
          <w:rFonts w:ascii="Open Sans" w:hAnsi="Open Sans" w:cs="Open Sans"/>
        </w:rPr>
        <w:t xml:space="preserve"> a</w:t>
      </w:r>
      <w:r w:rsidR="00285F7F">
        <w:rPr>
          <w:rFonts w:ascii="Open Sans" w:hAnsi="Open Sans" w:cs="Open Sans"/>
        </w:rPr>
        <w:t xml:space="preserve"> bod â hawl i dderbyn arian cyhoeddus</w:t>
      </w:r>
      <w:r w:rsidR="00FF6FC4">
        <w:rPr>
          <w:rFonts w:ascii="Open Sans" w:hAnsi="Open Sans" w:cs="Open Sans"/>
        </w:rPr>
        <w:t>.</w:t>
      </w:r>
    </w:p>
    <w:p w:rsidRPr="00E61946" w:rsidR="00B367BD" w:rsidP="009E4447" w:rsidRDefault="00285F7F" w14:paraId="43909D98" w14:textId="1F844AE9">
      <w:pPr>
        <w:pStyle w:val="ListParagraph"/>
        <w:numPr>
          <w:ilvl w:val="1"/>
          <w:numId w:val="1"/>
        </w:numPr>
        <w:rPr>
          <w:rFonts w:ascii="Open Sans" w:hAnsi="Open Sans" w:cs="Open Sans"/>
          <w:b/>
          <w:bCs/>
          <w:u w:val="single"/>
        </w:rPr>
      </w:pPr>
      <w:r>
        <w:rPr>
          <w:rFonts w:ascii="Open Sans" w:hAnsi="Open Sans" w:cs="Open Sans"/>
        </w:rPr>
        <w:t xml:space="preserve">Bod â chyfrif banc y DU yn yr </w:t>
      </w:r>
      <w:r w:rsidR="00225303">
        <w:rPr>
          <w:rFonts w:ascii="Open Sans" w:hAnsi="Open Sans" w:cs="Open Sans"/>
        </w:rPr>
        <w:t xml:space="preserve">un </w:t>
      </w:r>
      <w:r>
        <w:rPr>
          <w:rFonts w:ascii="Open Sans" w:hAnsi="Open Sans" w:cs="Open Sans"/>
        </w:rPr>
        <w:t xml:space="preserve">enw </w:t>
      </w:r>
      <w:r w:rsidR="00225303">
        <w:rPr>
          <w:rFonts w:ascii="Open Sans" w:hAnsi="Open Sans" w:cs="Open Sans"/>
        </w:rPr>
        <w:t>yn union â’r enw ar eich cais</w:t>
      </w:r>
      <w:r w:rsidRPr="00E61946" w:rsidR="00B367BD">
        <w:rPr>
          <w:rFonts w:ascii="Open Sans" w:hAnsi="Open Sans" w:cs="Open Sans"/>
        </w:rPr>
        <w:t xml:space="preserve">. </w:t>
      </w:r>
      <w:r w:rsidR="00225303">
        <w:rPr>
          <w:rFonts w:ascii="Open Sans" w:hAnsi="Open Sans" w:cs="Open Sans"/>
        </w:rPr>
        <w:t>Gall hwn fod yn gyfrif banc unigolyn</w:t>
      </w:r>
      <w:r w:rsidRPr="00E61946" w:rsidR="006360B1">
        <w:rPr>
          <w:rFonts w:ascii="Open Sans" w:hAnsi="Open Sans" w:cs="Open Sans"/>
        </w:rPr>
        <w:t>,</w:t>
      </w:r>
      <w:r w:rsidR="00225303">
        <w:rPr>
          <w:rFonts w:ascii="Open Sans" w:hAnsi="Open Sans" w:cs="Open Sans"/>
        </w:rPr>
        <w:t xml:space="preserve"> neu gyfrif banc y sefydliad</w:t>
      </w:r>
      <w:r w:rsidRPr="00E61946" w:rsidR="006360B1">
        <w:rPr>
          <w:rFonts w:ascii="Open Sans" w:hAnsi="Open Sans" w:cs="Open Sans"/>
        </w:rPr>
        <w:t xml:space="preserve"> r</w:t>
      </w:r>
      <w:r w:rsidR="00225303">
        <w:rPr>
          <w:rFonts w:ascii="Open Sans" w:hAnsi="Open Sans" w:cs="Open Sans"/>
        </w:rPr>
        <w:t>ydych yn ymgeisio drwyddo</w:t>
      </w:r>
      <w:r w:rsidRPr="00E61946" w:rsidR="006360B1">
        <w:rPr>
          <w:rFonts w:ascii="Open Sans" w:hAnsi="Open Sans" w:cs="Open Sans"/>
        </w:rPr>
        <w:t>.</w:t>
      </w:r>
      <w:r w:rsidRPr="00E61946" w:rsidR="00ED4DC2">
        <w:rPr>
          <w:rFonts w:ascii="Open Sans" w:hAnsi="Open Sans" w:cs="Open Sans"/>
        </w:rPr>
        <w:t xml:space="preserve"> </w:t>
      </w:r>
    </w:p>
    <w:p w:rsidRPr="00E61946" w:rsidR="00FE740B" w:rsidP="009E4447" w:rsidRDefault="00FE740B" w14:paraId="501941FE" w14:textId="65CB9FA2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00E61946">
        <w:rPr>
          <w:rFonts w:ascii="Open Sans" w:hAnsi="Open Sans" w:cs="Open Sans"/>
        </w:rPr>
        <w:t>B</w:t>
      </w:r>
      <w:r w:rsidR="00225303">
        <w:rPr>
          <w:rFonts w:ascii="Open Sans" w:hAnsi="Open Sans" w:cs="Open Sans"/>
        </w:rPr>
        <w:t xml:space="preserve">od yn </w:t>
      </w:r>
      <w:r w:rsidRPr="00E61946">
        <w:rPr>
          <w:rFonts w:ascii="Open Sans" w:hAnsi="Open Sans" w:cs="Open Sans"/>
        </w:rPr>
        <w:t xml:space="preserve">18 </w:t>
      </w:r>
      <w:r w:rsidR="00225303">
        <w:rPr>
          <w:rFonts w:ascii="Open Sans" w:hAnsi="Open Sans" w:cs="Open Sans"/>
        </w:rPr>
        <w:t>oed o leiaf.</w:t>
      </w:r>
    </w:p>
    <w:p w:rsidRPr="00E61946" w:rsidR="00FE740B" w:rsidP="009E4447" w:rsidRDefault="00225303" w14:paraId="02017568" w14:textId="594954D8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>
        <w:rPr>
          <w:rFonts w:ascii="Open Sans" w:hAnsi="Open Sans" w:cs="Open Sans"/>
        </w:rPr>
        <w:t>Heb fod wedi derbyn Bwrsari yr Hwb Cymunedol o’r blaen</w:t>
      </w:r>
      <w:r w:rsidRPr="00E61946" w:rsidR="003C7BDB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  <w:b/>
          <w:bCs/>
        </w:rPr>
        <w:t xml:space="preserve">Gall </w:t>
      </w:r>
      <w:r>
        <w:rPr>
          <w:rFonts w:ascii="Open Sans" w:hAnsi="Open Sans" w:cs="Open Sans"/>
        </w:rPr>
        <w:t xml:space="preserve">ymgeiswyr sydd wedi bod yn aflwyddiannus yn y gorffennol ymgeisio eto </w:t>
      </w:r>
      <w:r w:rsidR="00B764D7">
        <w:rPr>
          <w:rFonts w:ascii="Open Sans" w:hAnsi="Open Sans" w:cs="Open Sans"/>
        </w:rPr>
        <w:t>os yw tîm yr Hwb Cymunedol wedi cytuno â hynny</w:t>
      </w:r>
      <w:r w:rsidRPr="00E61946" w:rsidR="003C7BDB">
        <w:rPr>
          <w:rFonts w:ascii="Open Sans" w:hAnsi="Open Sans" w:cs="Open Sans"/>
        </w:rPr>
        <w:t xml:space="preserve">. </w:t>
      </w:r>
    </w:p>
    <w:p w:rsidRPr="00721C94" w:rsidR="00606020" w:rsidP="00606020" w:rsidRDefault="007A5E74" w14:paraId="1E86B38E" w14:textId="68CB081E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Cyllid a Chyllidebu</w:t>
      </w:r>
      <w:r w:rsidRPr="00721C94" w:rsidR="00606020">
        <w:rPr>
          <w:rFonts w:ascii="Open Sans" w:hAnsi="Open Sans" w:cs="Open Sans"/>
          <w:u w:val="single"/>
        </w:rPr>
        <w:t xml:space="preserve"> </w:t>
      </w:r>
    </w:p>
    <w:p w:rsidRPr="00E61946" w:rsidR="004653F7" w:rsidP="004653F7" w:rsidRDefault="007A5E74" w14:paraId="2B6B9496" w14:textId="7C8D17B1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>Mae costau cymwys yn cynnwys amrywiaeth eang o weithgareddau hyfforddiant a datblygu</w:t>
      </w:r>
      <w:r w:rsidRPr="00E61946" w:rsidR="004653F7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 xml:space="preserve">Gallai’r rhain gynnwys </w:t>
      </w:r>
      <w:r w:rsidR="004057C7">
        <w:rPr>
          <w:rFonts w:ascii="Open Sans" w:hAnsi="Open Sans" w:cs="Open Sans"/>
        </w:rPr>
        <w:t xml:space="preserve">ond heb fod yn gyfyngedig i’r </w:t>
      </w:r>
      <w:r>
        <w:rPr>
          <w:rFonts w:ascii="Open Sans" w:hAnsi="Open Sans" w:cs="Open Sans"/>
        </w:rPr>
        <w:t>canlynol</w:t>
      </w:r>
      <w:r w:rsidRPr="00E61946" w:rsidR="004653F7">
        <w:rPr>
          <w:rFonts w:ascii="Open Sans" w:hAnsi="Open Sans" w:cs="Open Sans"/>
        </w:rPr>
        <w:t xml:space="preserve">: </w:t>
      </w:r>
    </w:p>
    <w:p w:rsidRPr="00E61946" w:rsidR="004653F7" w:rsidP="004653F7" w:rsidRDefault="007710CC" w14:paraId="5930012D" w14:textId="14F3784F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Ffioedd cwrs neu weithdy</w:t>
      </w:r>
      <w:r w:rsidRPr="00E61946" w:rsidR="00337D5A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wyneb yn wyneb neu ar-lein</w:t>
      </w:r>
    </w:p>
    <w:p w:rsidRPr="00E61946" w:rsidR="004653F7" w:rsidP="004653F7" w:rsidRDefault="007710CC" w14:paraId="21AA0E84" w14:textId="723D8EE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>Costau teithio a llety sy’n gysylltiedig â hyfforddiant</w:t>
      </w:r>
      <w:r w:rsidRPr="00E61946" w:rsidR="004653F7">
        <w:rPr>
          <w:rFonts w:ascii="Open Sans" w:hAnsi="Open Sans" w:cs="Open Sans"/>
        </w:rPr>
        <w:t xml:space="preserve"> </w:t>
      </w:r>
    </w:p>
    <w:p w:rsidRPr="00E61946" w:rsidR="004653F7" w:rsidP="004653F7" w:rsidRDefault="007710CC" w14:paraId="13FB9866" w14:textId="2BE9C5D1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Sesiynau mentora neu hyfforddi</w:t>
      </w:r>
    </w:p>
    <w:p w:rsidRPr="00E61946" w:rsidR="004653F7" w:rsidP="004653F7" w:rsidRDefault="0053668E" w14:paraId="36124E9B" w14:textId="0C12BD56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Mynychu cynadleddau neu ddigwyddiadau’r sector</w:t>
      </w:r>
    </w:p>
    <w:p w:rsidRPr="00E61946" w:rsidR="004653F7" w:rsidP="004653F7" w:rsidRDefault="004653F7" w14:paraId="775E6A12" w14:textId="335FC804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t>P</w:t>
      </w:r>
      <w:r w:rsidR="0053668E">
        <w:rPr>
          <w:rFonts w:ascii="Open Sans" w:hAnsi="Open Sans" w:cs="Open Sans"/>
        </w:rPr>
        <w:t>rynu deunyddiau dysgu fel llyfrau neu</w:t>
      </w:r>
      <w:r w:rsidR="00297DF1">
        <w:rPr>
          <w:rFonts w:ascii="Open Sans" w:hAnsi="Open Sans" w:cs="Open Sans"/>
        </w:rPr>
        <w:t xml:space="preserve"> becynnau cymorth</w:t>
      </w:r>
    </w:p>
    <w:p w:rsidRPr="00E61946" w:rsidR="004653F7" w:rsidP="004653F7" w:rsidRDefault="004653F7" w14:paraId="7C18259A" w14:textId="6D22C9A0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t>C</w:t>
      </w:r>
      <w:r w:rsidRPr="00E61946" w:rsidR="00297DF1">
        <w:rPr>
          <w:rFonts w:ascii="Open Sans" w:hAnsi="Open Sans" w:cs="Open Sans"/>
        </w:rPr>
        <w:t>ost</w:t>
      </w:r>
      <w:r w:rsidR="00297DF1">
        <w:rPr>
          <w:rFonts w:ascii="Open Sans" w:hAnsi="Open Sans" w:cs="Open Sans"/>
        </w:rPr>
        <w:t xml:space="preserve">au sy’n gysylltiedig â chysgodi </w:t>
      </w:r>
      <w:r w:rsidRPr="00E61946" w:rsidR="00297DF1">
        <w:rPr>
          <w:rFonts w:ascii="Open Sans" w:hAnsi="Open Sans" w:cs="Open Sans"/>
        </w:rPr>
        <w:t>/</w:t>
      </w:r>
      <w:r w:rsidR="00297DF1">
        <w:rPr>
          <w:rFonts w:ascii="Open Sans" w:hAnsi="Open Sans" w:cs="Open Sans"/>
        </w:rPr>
        <w:t>lleoliadau mewn orielau, llyfrgelloedd, archifau ac amgueddfeydd (sefydliadau OLlAA)</w:t>
      </w:r>
      <w:r w:rsidRPr="00E61946">
        <w:rPr>
          <w:rFonts w:ascii="Open Sans" w:hAnsi="Open Sans" w:cs="Open Sans"/>
        </w:rPr>
        <w:t xml:space="preserve"> </w:t>
      </w:r>
    </w:p>
    <w:p w:rsidRPr="00E61946" w:rsidR="004653F7" w:rsidP="004653F7" w:rsidRDefault="004057C7" w14:paraId="456788E5" w14:textId="4A89B2D9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>Mae’r pwyslais ar ddatblygiad ymarferol, ystyrlon sy’n gwella sgiliau a gwybodaeth mewn gwaith treftadaeth gymunedol</w:t>
      </w:r>
      <w:r w:rsidRPr="00E61946" w:rsidR="004653F7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 xml:space="preserve">Er bod bwrsarïau wedi’u cynllunio i fod yn hyblyg, </w:t>
      </w:r>
      <w:r w:rsidR="004C017A">
        <w:rPr>
          <w:rFonts w:ascii="Open Sans" w:hAnsi="Open Sans" w:cs="Open Sans"/>
          <w:b/>
          <w:bCs/>
        </w:rPr>
        <w:t xml:space="preserve">nid </w:t>
      </w:r>
      <w:r w:rsidR="004C017A">
        <w:rPr>
          <w:rFonts w:ascii="Open Sans" w:hAnsi="Open Sans" w:cs="Open Sans"/>
        </w:rPr>
        <w:t xml:space="preserve">yw’r </w:t>
      </w:r>
      <w:r w:rsidRPr="00E61946" w:rsidR="004653F7">
        <w:rPr>
          <w:rFonts w:ascii="Open Sans" w:hAnsi="Open Sans" w:cs="Open Sans"/>
        </w:rPr>
        <w:t>cost</w:t>
      </w:r>
      <w:r w:rsidR="004C017A">
        <w:rPr>
          <w:rFonts w:ascii="Open Sans" w:hAnsi="Open Sans" w:cs="Open Sans"/>
        </w:rPr>
        <w:t xml:space="preserve">au canlynol </w:t>
      </w:r>
      <w:r w:rsidRPr="004C017A" w:rsidR="004C017A">
        <w:rPr>
          <w:rFonts w:ascii="Open Sans" w:hAnsi="Open Sans" w:cs="Open Sans"/>
          <w:b/>
          <w:bCs/>
        </w:rPr>
        <w:t>yn g</w:t>
      </w:r>
      <w:r w:rsidR="004C017A">
        <w:rPr>
          <w:rFonts w:ascii="Open Sans" w:hAnsi="Open Sans" w:cs="Open Sans"/>
          <w:b/>
          <w:bCs/>
        </w:rPr>
        <w:t>ymwys</w:t>
      </w:r>
      <w:r w:rsidRPr="00E61946" w:rsidR="004653F7">
        <w:rPr>
          <w:rFonts w:ascii="Open Sans" w:hAnsi="Open Sans" w:cs="Open Sans"/>
        </w:rPr>
        <w:t xml:space="preserve">: </w:t>
      </w:r>
    </w:p>
    <w:p w:rsidRPr="00E61946" w:rsidR="004653F7" w:rsidP="004653F7" w:rsidRDefault="004C017A" w14:paraId="2FFB8E16" w14:textId="4D877BD8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Cyflogau </w:t>
      </w:r>
      <w:r w:rsidRPr="00E61946" w:rsidR="004653F7">
        <w:rPr>
          <w:rFonts w:ascii="Open Sans" w:hAnsi="Open Sans" w:cs="Open Sans"/>
        </w:rPr>
        <w:t>(</w:t>
      </w:r>
      <w:r>
        <w:rPr>
          <w:rFonts w:ascii="Open Sans" w:hAnsi="Open Sans" w:cs="Open Sans"/>
        </w:rPr>
        <w:t xml:space="preserve">heblaw pan fyddant yn </w:t>
      </w:r>
      <w:r w:rsidR="00A31427">
        <w:rPr>
          <w:rFonts w:ascii="Open Sans" w:hAnsi="Open Sans" w:cs="Open Sans"/>
        </w:rPr>
        <w:t>gysylltiedig yn uniongyrchol â hyfforddiant</w:t>
      </w:r>
      <w:r w:rsidRPr="00E61946" w:rsidR="004653F7">
        <w:rPr>
          <w:rFonts w:ascii="Open Sans" w:hAnsi="Open Sans" w:cs="Open Sans"/>
        </w:rPr>
        <w:t>)</w:t>
      </w:r>
    </w:p>
    <w:p w:rsidRPr="00E61946" w:rsidR="004653F7" w:rsidP="004653F7" w:rsidRDefault="00A31427" w14:paraId="6086B41D" w14:textId="3D6934F0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Prynu offer nad yw’n gysylltiedig yn uniongyrchol â hyfforddiant</w:t>
      </w:r>
    </w:p>
    <w:p w:rsidRPr="00E61946" w:rsidR="004653F7" w:rsidP="004653F7" w:rsidRDefault="00A31427" w14:paraId="2AB8995F" w14:textId="06EBA070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bookmarkStart w:name="_Hlk208415628" w:id="4"/>
      <w:r>
        <w:rPr>
          <w:rFonts w:ascii="Open Sans" w:hAnsi="Open Sans" w:cs="Open Sans"/>
        </w:rPr>
        <w:t xml:space="preserve">Costau </w:t>
      </w:r>
      <w:r w:rsidR="005323F9">
        <w:rPr>
          <w:rFonts w:ascii="Open Sans" w:hAnsi="Open Sans" w:cs="Open Sans"/>
        </w:rPr>
        <w:t xml:space="preserve">ôl-weithredol </w:t>
      </w:r>
      <w:r w:rsidRPr="00E61946" w:rsidR="004653F7">
        <w:rPr>
          <w:rFonts w:ascii="Open Sans" w:hAnsi="Open Sans" w:cs="Open Sans"/>
        </w:rPr>
        <w:t>(</w:t>
      </w:r>
      <w:r w:rsidR="005323F9">
        <w:rPr>
          <w:rFonts w:ascii="Open Sans" w:hAnsi="Open Sans" w:cs="Open Sans"/>
        </w:rPr>
        <w:t>h</w:t>
      </w:r>
      <w:r w:rsidRPr="00E61946" w:rsidR="004653F7">
        <w:rPr>
          <w:rFonts w:ascii="Open Sans" w:hAnsi="Open Sans" w:cs="Open Sans"/>
        </w:rPr>
        <w:t>.</w:t>
      </w:r>
      <w:r w:rsidR="005323F9">
        <w:rPr>
          <w:rFonts w:ascii="Open Sans" w:hAnsi="Open Sans" w:cs="Open Sans"/>
        </w:rPr>
        <w:t>y</w:t>
      </w:r>
      <w:r w:rsidRPr="00E61946" w:rsidR="004653F7">
        <w:rPr>
          <w:rFonts w:ascii="Open Sans" w:hAnsi="Open Sans" w:cs="Open Sans"/>
        </w:rPr>
        <w:t xml:space="preserve">. </w:t>
      </w:r>
      <w:r w:rsidR="005323F9">
        <w:rPr>
          <w:rFonts w:ascii="Open Sans" w:hAnsi="Open Sans" w:cs="Open Sans"/>
        </w:rPr>
        <w:t>gweithgareddau a gafodd eu cwblhau cyn i’r bwrsari gael ei ddyfarnu</w:t>
      </w:r>
      <w:r w:rsidRPr="00E61946" w:rsidR="004653F7">
        <w:rPr>
          <w:rFonts w:ascii="Open Sans" w:hAnsi="Open Sans" w:cs="Open Sans"/>
        </w:rPr>
        <w:t>)</w:t>
      </w:r>
    </w:p>
    <w:p w:rsidR="00D84647" w:rsidP="00D84647" w:rsidRDefault="005323F9" w14:paraId="23FFBD15" w14:textId="44906A2C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Cymorthdaliadau </w:t>
      </w:r>
      <w:bookmarkStart w:name="_Hlk208414809" w:id="5"/>
      <w:r>
        <w:rPr>
          <w:rFonts w:ascii="Open Sans" w:hAnsi="Open Sans" w:cs="Open Sans"/>
        </w:rPr>
        <w:t>i greu cynnyrch y bwriedir ei werthu</w:t>
      </w:r>
      <w:bookmarkEnd w:id="5"/>
    </w:p>
    <w:p w:rsidRPr="00D84647" w:rsidR="00752F66" w:rsidP="00D84647" w:rsidRDefault="005323F9" w14:paraId="53F403E8" w14:textId="0D85332D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Ni </w:t>
      </w:r>
      <w:r w:rsidR="00FA219A">
        <w:rPr>
          <w:rFonts w:ascii="Open Sans" w:hAnsi="Open Sans" w:cs="Open Sans"/>
        </w:rPr>
        <w:t xml:space="preserve">chaniateir </w:t>
      </w:r>
      <w:r>
        <w:rPr>
          <w:rFonts w:ascii="Open Sans" w:hAnsi="Open Sans" w:cs="Open Sans"/>
        </w:rPr>
        <w:t xml:space="preserve">defnyddio’r </w:t>
      </w:r>
      <w:r w:rsidRPr="00D84647" w:rsidR="00752F66">
        <w:rPr>
          <w:rFonts w:ascii="Open Sans" w:hAnsi="Open Sans" w:cs="Open Sans"/>
        </w:rPr>
        <w:t xml:space="preserve">grant </w:t>
      </w:r>
      <w:r>
        <w:rPr>
          <w:rFonts w:ascii="Open Sans" w:hAnsi="Open Sans" w:cs="Open Sans"/>
        </w:rPr>
        <w:t>ar gyfer yr amcanion canlynol</w:t>
      </w:r>
      <w:r w:rsidRPr="00D84647" w:rsidR="00752F66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taliadau sy’n cefnogi gweithgareddau y bwriedir iddynt ddylanwadu ar Senedd y DU</w:t>
      </w:r>
      <w:r w:rsidRPr="00D84647" w:rsidR="00752F66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Llywodraeth neu bleidiau gwleidyddol</w:t>
      </w:r>
      <w:r w:rsidRPr="00D84647" w:rsidR="00752F66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neu geisio dylanwadu ar ddyfarnu neu adnewyddu </w:t>
      </w:r>
      <w:r w:rsidRPr="00D84647" w:rsidR="00752F66">
        <w:rPr>
          <w:rFonts w:ascii="Open Sans" w:hAnsi="Open Sans" w:cs="Open Sans"/>
        </w:rPr>
        <w:t>contract</w:t>
      </w:r>
      <w:r>
        <w:rPr>
          <w:rFonts w:ascii="Open Sans" w:hAnsi="Open Sans" w:cs="Open Sans"/>
        </w:rPr>
        <w:t xml:space="preserve">au </w:t>
      </w:r>
      <w:r w:rsidRPr="00D84647" w:rsidR="00752F66">
        <w:rPr>
          <w:rFonts w:ascii="Open Sans" w:hAnsi="Open Sans" w:cs="Open Sans"/>
        </w:rPr>
        <w:t>a</w:t>
      </w:r>
      <w:r>
        <w:rPr>
          <w:rFonts w:ascii="Open Sans" w:hAnsi="Open Sans" w:cs="Open Sans"/>
        </w:rPr>
        <w:t xml:space="preserve"> grantiau neu geisio dylanwadu ar ddeddfwriaeth neu </w:t>
      </w:r>
      <w:r w:rsidR="00026945">
        <w:rPr>
          <w:rFonts w:ascii="Open Sans" w:hAnsi="Open Sans" w:cs="Open Sans"/>
        </w:rPr>
        <w:t>gamau rheoleiddio</w:t>
      </w:r>
      <w:r w:rsidRPr="00D84647" w:rsidR="00752F66">
        <w:rPr>
          <w:rFonts w:ascii="Open Sans" w:hAnsi="Open Sans" w:cs="Open Sans"/>
        </w:rPr>
        <w:t>.</w:t>
      </w:r>
    </w:p>
    <w:bookmarkEnd w:id="4"/>
    <w:p w:rsidRPr="00E61946" w:rsidR="0083518F" w:rsidP="00606020" w:rsidRDefault="003B5156" w14:paraId="76FAC1A2" w14:textId="6A567764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Proses Asesu</w:t>
      </w:r>
      <w:r w:rsidRPr="00E61946" w:rsidR="00606020">
        <w:rPr>
          <w:rFonts w:ascii="Open Sans" w:hAnsi="Open Sans" w:cs="Open Sans"/>
          <w:u w:val="single"/>
        </w:rPr>
        <w:t xml:space="preserve"> </w:t>
      </w:r>
    </w:p>
    <w:p w:rsidRPr="00E61946" w:rsidR="00122DEA" w:rsidP="00122DEA" w:rsidRDefault="002D1AF3" w14:paraId="5BD004E5" w14:textId="2508BD45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>Gellir ymgeisio am fwrsari drwy lenwi ffurflen ar-lein</w:t>
      </w:r>
      <w:r w:rsidRPr="00E61946" w:rsidR="00122DEA">
        <w:rPr>
          <w:rFonts w:ascii="Open Sans" w:hAnsi="Open Sans" w:cs="Open Sans"/>
        </w:rPr>
        <w:t>:</w:t>
      </w:r>
    </w:p>
    <w:p w:rsidRPr="00E61946" w:rsidR="00122DEA" w:rsidP="00122DEA" w:rsidRDefault="00122DEA" w14:paraId="611900F7" w14:textId="20537829">
      <w:pPr>
        <w:rPr>
          <w:rFonts w:ascii="Open Sans" w:hAnsi="Open Sans" w:cs="Open Sans"/>
          <w:b/>
          <w:bCs/>
        </w:rPr>
      </w:pPr>
      <w:r w:rsidRPr="00E61946">
        <w:rPr>
          <w:rFonts w:ascii="Open Sans" w:hAnsi="Open Sans" w:cs="Open Sans"/>
        </w:rPr>
        <w:tab/>
      </w:r>
      <w:r w:rsidR="002D1AF3">
        <w:rPr>
          <w:rFonts w:ascii="Open Sans" w:hAnsi="Open Sans" w:cs="Open Sans"/>
          <w:b/>
          <w:bCs/>
          <w:highlight w:val="cyan"/>
        </w:rPr>
        <w:t>Ffurflen Gais</w:t>
      </w:r>
      <w:r w:rsidRPr="00E61946">
        <w:rPr>
          <w:rFonts w:ascii="Open Sans" w:hAnsi="Open Sans" w:cs="Open Sans"/>
          <w:b/>
          <w:bCs/>
        </w:rPr>
        <w:t xml:space="preserve"> </w:t>
      </w:r>
    </w:p>
    <w:p w:rsidRPr="00E61946" w:rsidR="00122DEA" w:rsidP="00122DEA" w:rsidRDefault="002D1AF3" w14:paraId="215E01A2" w14:textId="52D17F98">
      <w:pP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ceisiadau yn cael eu hasesu </w:t>
      </w:r>
      <w:r w:rsidR="00CB7815">
        <w:rPr>
          <w:rFonts w:ascii="Open Sans" w:hAnsi="Open Sans" w:cs="Open Sans"/>
        </w:rPr>
        <w:t>yn ôl y meini prawf canlynol</w:t>
      </w:r>
      <w:r w:rsidRPr="00E61946" w:rsidR="00122DEA">
        <w:rPr>
          <w:rFonts w:ascii="Open Sans" w:hAnsi="Open Sans" w:cs="Open Sans"/>
        </w:rPr>
        <w:t>:</w:t>
      </w:r>
    </w:p>
    <w:p w:rsidRPr="00E61946" w:rsidR="00122DEA" w:rsidP="00122DEA" w:rsidRDefault="00CB7815" w14:paraId="2E715921" w14:textId="4973038D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Angen</w:t>
      </w:r>
    </w:p>
    <w:p w:rsidRPr="00E61946" w:rsidR="00954DB7" w:rsidP="00122DEA" w:rsidRDefault="00CB7815" w14:paraId="54678D8E" w14:textId="6EA024E1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Cynulleidfaoedd</w:t>
      </w:r>
      <w:r w:rsidRPr="00E61946" w:rsidR="00954DB7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Ymgysylltu ac Effaith</w:t>
      </w:r>
      <w:r w:rsidRPr="00E61946" w:rsidR="00954DB7">
        <w:rPr>
          <w:rFonts w:ascii="Open Sans" w:hAnsi="Open Sans" w:cs="Open Sans"/>
        </w:rPr>
        <w:t xml:space="preserve"> </w:t>
      </w:r>
    </w:p>
    <w:p w:rsidRPr="00E61946" w:rsidR="00954DB7" w:rsidP="00122DEA" w:rsidRDefault="00CB7815" w14:paraId="0E4A75FE" w14:textId="422EFAB7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Rhannu Gwybodaeth</w:t>
      </w:r>
    </w:p>
    <w:p w:rsidRPr="00E61946" w:rsidR="00122DEA" w:rsidP="00122DEA" w:rsidRDefault="00CB7815" w14:paraId="0401151C" w14:textId="721777BD">
      <w:pP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Gweler ein Meini Prawf Asesu i gael </w:t>
      </w:r>
      <w:r w:rsidR="00B84131">
        <w:rPr>
          <w:rFonts w:ascii="Open Sans" w:hAnsi="Open Sans" w:cs="Open Sans"/>
        </w:rPr>
        <w:t>arweiniad pellach</w:t>
      </w:r>
      <w:r w:rsidRPr="00E61946" w:rsidR="00122DEA">
        <w:rPr>
          <w:rFonts w:ascii="Open Sans" w:hAnsi="Open Sans" w:cs="Open Sans"/>
        </w:rPr>
        <w:t>:</w:t>
      </w:r>
    </w:p>
    <w:p w:rsidRPr="00E61946" w:rsidR="00122DEA" w:rsidP="00122DEA" w:rsidRDefault="00B84131" w14:paraId="5651C38D" w14:textId="17DC328A">
      <w:pPr>
        <w:ind w:firstLine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  <w:highlight w:val="cyan"/>
        </w:rPr>
        <w:t>Meini Prawf Asesu</w:t>
      </w:r>
      <w:r w:rsidRPr="00E61946" w:rsidR="00122DEA">
        <w:rPr>
          <w:rFonts w:ascii="Open Sans" w:hAnsi="Open Sans" w:cs="Open Sans"/>
          <w:b/>
          <w:bCs/>
        </w:rPr>
        <w:t xml:space="preserve"> </w:t>
      </w:r>
    </w:p>
    <w:p w:rsidRPr="00E61946" w:rsidR="00122DEA" w:rsidP="00122DEA" w:rsidRDefault="00B84131" w14:paraId="1119C387" w14:textId="586FF53C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pob cais yn cael ei sgorio yn </w:t>
      </w:r>
      <w:r w:rsidR="00AF2013">
        <w:rPr>
          <w:rFonts w:ascii="Open Sans" w:hAnsi="Open Sans" w:cs="Open Sans"/>
        </w:rPr>
        <w:t xml:space="preserve">rhifiadol </w:t>
      </w:r>
      <w:r w:rsidR="00223055">
        <w:rPr>
          <w:rFonts w:ascii="Open Sans" w:hAnsi="Open Sans" w:cs="Open Sans"/>
        </w:rPr>
        <w:t xml:space="preserve">yn </w:t>
      </w:r>
      <w:r>
        <w:rPr>
          <w:rFonts w:ascii="Open Sans" w:hAnsi="Open Sans" w:cs="Open Sans"/>
        </w:rPr>
        <w:t xml:space="preserve">ôl y meini prawf uchod, </w:t>
      </w:r>
      <w:r w:rsidR="00FD7CB5">
        <w:rPr>
          <w:rFonts w:ascii="Open Sans" w:hAnsi="Open Sans" w:cs="Open Sans"/>
        </w:rPr>
        <w:t>ac yn unol â’r raddfa ganlynol</w:t>
      </w:r>
      <w:r w:rsidRPr="00E61946" w:rsidR="00122DEA">
        <w:rPr>
          <w:rFonts w:ascii="Open Sans" w:hAnsi="Open Sans" w:cs="Open Sans"/>
        </w:rPr>
        <w:t>:</w:t>
      </w:r>
    </w:p>
    <w:p w:rsidRPr="00E61946" w:rsidR="00A46197" w:rsidP="00122DEA" w:rsidRDefault="00122DEA" w14:paraId="267D12DF" w14:textId="77777777">
      <w:pPr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t> </w:t>
      </w:r>
    </w:p>
    <w:tbl>
      <w:tblPr>
        <w:tblStyle w:val="TableGrid"/>
        <w:tblW w:w="0" w:type="auto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single" w:color="auto" w:sz="12" w:space="0"/>
        </w:tblBorders>
        <w:tblLook w:val="04A0" w:firstRow="1" w:lastRow="0" w:firstColumn="1" w:lastColumn="0" w:noHBand="0" w:noVBand="1"/>
      </w:tblPr>
      <w:tblGrid>
        <w:gridCol w:w="1499"/>
        <w:gridCol w:w="1499"/>
        <w:gridCol w:w="1498"/>
        <w:gridCol w:w="1498"/>
        <w:gridCol w:w="1531"/>
        <w:gridCol w:w="1501"/>
      </w:tblGrid>
      <w:tr w:rsidR="00FD7CB5" w:rsidTr="00D84647" w14:paraId="72CCE754" w14:textId="77777777">
        <w:tc>
          <w:tcPr>
            <w:tcW w:w="1502" w:type="dxa"/>
          </w:tcPr>
          <w:p w:rsidR="00A46197" w:rsidP="00122DEA" w:rsidRDefault="00A46197" w14:paraId="2CEDB665" w14:textId="5CF5B1D8">
            <w:pPr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S</w:t>
            </w:r>
            <w:r w:rsidR="00FD7CB5">
              <w:rPr>
                <w:rFonts w:ascii="Open Sans" w:hAnsi="Open Sans" w:cs="Open Sans"/>
              </w:rPr>
              <w:t>gôr</w:t>
            </w:r>
          </w:p>
        </w:tc>
        <w:tc>
          <w:tcPr>
            <w:tcW w:w="1502" w:type="dxa"/>
          </w:tcPr>
          <w:p w:rsidR="00A46197" w:rsidP="00D84647" w:rsidRDefault="00A46197" w14:paraId="2ECD1712" w14:textId="2A8300A9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1</w:t>
            </w:r>
          </w:p>
        </w:tc>
        <w:tc>
          <w:tcPr>
            <w:tcW w:w="1503" w:type="dxa"/>
          </w:tcPr>
          <w:p w:rsidR="00A46197" w:rsidP="00D84647" w:rsidRDefault="00A46197" w14:paraId="367B01E1" w14:textId="2F7F4518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2</w:t>
            </w:r>
          </w:p>
        </w:tc>
        <w:tc>
          <w:tcPr>
            <w:tcW w:w="1503" w:type="dxa"/>
          </w:tcPr>
          <w:p w:rsidR="00A46197" w:rsidP="00D84647" w:rsidRDefault="00A46197" w14:paraId="2803EFA1" w14:textId="71B593EA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3</w:t>
            </w:r>
          </w:p>
        </w:tc>
        <w:tc>
          <w:tcPr>
            <w:tcW w:w="1503" w:type="dxa"/>
          </w:tcPr>
          <w:p w:rsidR="00A46197" w:rsidP="00D84647" w:rsidRDefault="00A46197" w14:paraId="3A0CB3A1" w14:textId="1CE6AB0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4</w:t>
            </w:r>
          </w:p>
        </w:tc>
        <w:tc>
          <w:tcPr>
            <w:tcW w:w="1503" w:type="dxa"/>
          </w:tcPr>
          <w:p w:rsidR="00A46197" w:rsidP="00D84647" w:rsidRDefault="00A46197" w14:paraId="1453ED8D" w14:textId="3F7C49C4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5</w:t>
            </w:r>
          </w:p>
        </w:tc>
      </w:tr>
      <w:tr w:rsidR="00FD7CB5" w:rsidTr="00D84647" w14:paraId="2DB3B8F8" w14:textId="77777777">
        <w:tc>
          <w:tcPr>
            <w:tcW w:w="1502" w:type="dxa"/>
          </w:tcPr>
          <w:p w:rsidR="00A46197" w:rsidP="00122DEA" w:rsidRDefault="00FD7CB5" w14:paraId="39D368B1" w14:textId="4901CF73">
            <w:pPr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Statws</w:t>
            </w:r>
          </w:p>
        </w:tc>
        <w:tc>
          <w:tcPr>
            <w:tcW w:w="1502" w:type="dxa"/>
          </w:tcPr>
          <w:p w:rsidR="00A46197" w:rsidP="00D84647" w:rsidRDefault="00FD7CB5" w14:paraId="3A721B76" w14:textId="24880262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Gwael</w:t>
            </w:r>
          </w:p>
        </w:tc>
        <w:tc>
          <w:tcPr>
            <w:tcW w:w="1503" w:type="dxa"/>
          </w:tcPr>
          <w:p w:rsidR="00A46197" w:rsidP="00D84647" w:rsidRDefault="00FD7CB5" w14:paraId="7E642CC8" w14:textId="418348E2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Isel</w:t>
            </w:r>
          </w:p>
        </w:tc>
        <w:tc>
          <w:tcPr>
            <w:tcW w:w="1503" w:type="dxa"/>
          </w:tcPr>
          <w:p w:rsidR="00A46197" w:rsidP="00D84647" w:rsidRDefault="00FD7CB5" w14:paraId="6416F6BB" w14:textId="29BA5C18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Da</w:t>
            </w:r>
          </w:p>
        </w:tc>
        <w:tc>
          <w:tcPr>
            <w:tcW w:w="1503" w:type="dxa"/>
          </w:tcPr>
          <w:p w:rsidR="00A46197" w:rsidP="00D84647" w:rsidRDefault="00FD7CB5" w14:paraId="60044A5C" w14:textId="38916ABE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Ardderchog</w:t>
            </w:r>
          </w:p>
        </w:tc>
        <w:tc>
          <w:tcPr>
            <w:tcW w:w="1503" w:type="dxa"/>
          </w:tcPr>
          <w:p w:rsidR="00A46197" w:rsidP="00D84647" w:rsidRDefault="00FD7CB5" w14:paraId="1FA590E1" w14:textId="2BB069B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Rhagorol</w:t>
            </w:r>
          </w:p>
        </w:tc>
      </w:tr>
    </w:tbl>
    <w:p w:rsidRPr="00E61946" w:rsidR="00122DEA" w:rsidP="00122DEA" w:rsidRDefault="00122DEA" w14:paraId="796384AF" w14:textId="03426DDB">
      <w:pPr>
        <w:rPr>
          <w:rFonts w:ascii="Open Sans" w:hAnsi="Open Sans" w:cs="Open Sans"/>
        </w:rPr>
      </w:pPr>
    </w:p>
    <w:p w:rsidRPr="00E61946" w:rsidR="00122DEA" w:rsidP="00122DEA" w:rsidRDefault="00AF2013" w14:paraId="5DEDD3DB" w14:textId="662BC292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ceisiadau yn cael eu hasesu gan banel o arbenigwyr o’r pedwar sefydliad partner. Aelodau’r panel yw</w:t>
      </w:r>
      <w:r w:rsidRPr="00E61946" w:rsidR="00122DEA">
        <w:rPr>
          <w:rFonts w:ascii="Open Sans" w:hAnsi="Open Sans" w:cs="Open Sans"/>
        </w:rPr>
        <w:t>:</w:t>
      </w:r>
    </w:p>
    <w:p w:rsidRPr="00E61946" w:rsidR="00122DEA" w:rsidP="00122DEA" w:rsidRDefault="00AF2013" w14:paraId="0EC7796C" w14:textId="1424246F">
      <w:pPr>
        <w:pBdr>
          <w:bottom w:val="single" w:color="auto" w:sz="12" w:space="1"/>
        </w:pBd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 xml:space="preserve">Enw </w:t>
      </w:r>
      <w:r w:rsidRPr="00E61946" w:rsidR="00122DEA">
        <w:rPr>
          <w:rFonts w:ascii="Open Sans" w:hAnsi="Open Sans" w:cs="Open Sans"/>
        </w:rPr>
        <w:t xml:space="preserve">– </w:t>
      </w:r>
      <w:r>
        <w:rPr>
          <w:rFonts w:ascii="Open Sans" w:hAnsi="Open Sans" w:cs="Open Sans"/>
        </w:rPr>
        <w:t>Teitl y Swydd</w:t>
      </w:r>
      <w:r w:rsidRPr="00E61946" w:rsidR="00122DEA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Sefydliad</w:t>
      </w:r>
    </w:p>
    <w:p w:rsidRPr="00E61946" w:rsidR="001C36EB" w:rsidP="001C36EB" w:rsidRDefault="001C36EB" w14:paraId="3CEE3463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Pr="00E61946" w:rsidR="001C36EB" w:rsidP="00860BA7" w:rsidRDefault="001C36EB" w14:paraId="2997F5B9" w14:textId="77777777">
      <w:pPr>
        <w:rPr>
          <w:rFonts w:ascii="Open Sans" w:hAnsi="Open Sans" w:cs="Open Sans"/>
        </w:rPr>
      </w:pPr>
    </w:p>
    <w:p w:rsidRPr="00E61946" w:rsidR="004F1C0E" w:rsidP="004F1C0E" w:rsidRDefault="00AF2013" w14:paraId="00A04CD6" w14:textId="51D44E02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 xml:space="preserve">Gwybodaeth </w:t>
      </w:r>
      <w:r w:rsidR="0022150B">
        <w:rPr>
          <w:rFonts w:ascii="Roboto Mono" w:hAnsi="Roboto Mono"/>
          <w:sz w:val="28"/>
          <w:szCs w:val="24"/>
          <w:u w:val="single"/>
        </w:rPr>
        <w:t xml:space="preserve">i </w:t>
      </w:r>
      <w:r w:rsidR="008E03FD">
        <w:rPr>
          <w:rFonts w:ascii="Roboto Mono" w:hAnsi="Roboto Mono"/>
          <w:sz w:val="28"/>
          <w:szCs w:val="24"/>
          <w:u w:val="single"/>
        </w:rPr>
        <w:t>D</w:t>
      </w:r>
      <w:r w:rsidR="0022150B">
        <w:rPr>
          <w:rFonts w:ascii="Roboto Mono" w:hAnsi="Roboto Mono"/>
          <w:sz w:val="28"/>
          <w:szCs w:val="24"/>
          <w:u w:val="single"/>
        </w:rPr>
        <w:t>d</w:t>
      </w:r>
      <w:r w:rsidR="008E03FD">
        <w:rPr>
          <w:rFonts w:ascii="Roboto Mono" w:hAnsi="Roboto Mono"/>
          <w:sz w:val="28"/>
          <w:szCs w:val="24"/>
          <w:u w:val="single"/>
        </w:rPr>
        <w:t>erbynwyr Grantiau</w:t>
      </w:r>
      <w:r w:rsidRPr="00E61946" w:rsidR="004F1C0E">
        <w:rPr>
          <w:rFonts w:ascii="Roboto Mono" w:hAnsi="Roboto Mono"/>
          <w:sz w:val="28"/>
          <w:szCs w:val="24"/>
          <w:u w:val="single"/>
        </w:rPr>
        <w:t xml:space="preserve"> </w:t>
      </w:r>
    </w:p>
    <w:p w:rsidRPr="00E61946" w:rsidR="00A168D9" w:rsidP="00A168D9" w:rsidRDefault="008E03FD" w14:paraId="25DA4A10" w14:textId="2E094A6D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 </w:t>
      </w:r>
      <w:r w:rsidRPr="00E61946" w:rsidR="00A168D9">
        <w:rPr>
          <w:rFonts w:ascii="Open Sans" w:hAnsi="Open Sans" w:cs="Open Sans"/>
        </w:rPr>
        <w:t xml:space="preserve">panel </w:t>
      </w:r>
      <w:r>
        <w:rPr>
          <w:rFonts w:ascii="Open Sans" w:hAnsi="Open Sans" w:cs="Open Sans"/>
        </w:rPr>
        <w:t xml:space="preserve">yn sgorio yn ôl y </w:t>
      </w:r>
      <w:r>
        <w:rPr>
          <w:rFonts w:ascii="Open Sans" w:hAnsi="Open Sans" w:cs="Open Sans"/>
          <w:b/>
          <w:bCs/>
        </w:rPr>
        <w:t>meini prawf asesu</w:t>
      </w:r>
      <w:r w:rsidRPr="00E61946" w:rsidR="00A168D9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>c yn rhoi adborth</w:t>
      </w:r>
      <w:r w:rsidR="003575B0">
        <w:rPr>
          <w:rFonts w:ascii="Open Sans" w:hAnsi="Open Sans" w:cs="Open Sans"/>
        </w:rPr>
        <w:t xml:space="preserve"> os gwneir cais amdano</w:t>
      </w:r>
      <w:r>
        <w:rPr>
          <w:rFonts w:ascii="Open Sans" w:hAnsi="Open Sans" w:cs="Open Sans"/>
        </w:rPr>
        <w:t>.</w:t>
      </w:r>
    </w:p>
    <w:p w:rsidRPr="00E61946" w:rsidR="00A168D9" w:rsidP="00A168D9" w:rsidRDefault="00402783" w14:paraId="425802C8" w14:textId="2EE1692E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penderfyniad y panel am </w:t>
      </w:r>
      <w:r w:rsidR="00B56576">
        <w:rPr>
          <w:rFonts w:ascii="Open Sans" w:hAnsi="Open Sans" w:cs="Open Sans"/>
        </w:rPr>
        <w:t>bob cais yn derfynol, ac nid oes proses apêl</w:t>
      </w:r>
      <w:r w:rsidRPr="00E61946" w:rsidR="00A168D9">
        <w:rPr>
          <w:rFonts w:ascii="Open Sans" w:hAnsi="Open Sans" w:cs="Open Sans"/>
        </w:rPr>
        <w:t xml:space="preserve">: </w:t>
      </w:r>
      <w:r w:rsidR="00B56576">
        <w:rPr>
          <w:rFonts w:ascii="Open Sans" w:hAnsi="Open Sans" w:cs="Open Sans"/>
        </w:rPr>
        <w:t>cyfrifoldeb yr ymgeisydd yw sicrhau bod yr holl wybodaeth a ddarperir yn y cais yn gywir, bod y cynnig yn bodloni’r meini prawf cy</w:t>
      </w:r>
      <w:r w:rsidR="00B7417B">
        <w:rPr>
          <w:rFonts w:ascii="Open Sans" w:hAnsi="Open Sans" w:cs="Open Sans"/>
        </w:rPr>
        <w:t>m</w:t>
      </w:r>
      <w:r w:rsidR="00B56576">
        <w:rPr>
          <w:rFonts w:ascii="Open Sans" w:hAnsi="Open Sans" w:cs="Open Sans"/>
        </w:rPr>
        <w:t>hwysedd, a bod pob adran o’r cais wedi’</w:t>
      </w:r>
      <w:r w:rsidR="00D8332F">
        <w:rPr>
          <w:rFonts w:ascii="Open Sans" w:hAnsi="Open Sans" w:cs="Open Sans"/>
        </w:rPr>
        <w:t>i</w:t>
      </w:r>
      <w:r w:rsidR="00B56576">
        <w:rPr>
          <w:rFonts w:ascii="Open Sans" w:hAnsi="Open Sans" w:cs="Open Sans"/>
        </w:rPr>
        <w:t xml:space="preserve"> </w:t>
      </w:r>
      <w:r w:rsidR="00D8332F">
        <w:rPr>
          <w:rFonts w:ascii="Open Sans" w:hAnsi="Open Sans" w:cs="Open Sans"/>
        </w:rPr>
        <w:t>ch</w:t>
      </w:r>
      <w:r w:rsidR="00B56576">
        <w:rPr>
          <w:rFonts w:ascii="Open Sans" w:hAnsi="Open Sans" w:cs="Open Sans"/>
        </w:rPr>
        <w:t>wblhau</w:t>
      </w:r>
      <w:r w:rsidRPr="00E61946" w:rsidR="00A168D9">
        <w:rPr>
          <w:rFonts w:ascii="Open Sans" w:hAnsi="Open Sans" w:cs="Open Sans"/>
        </w:rPr>
        <w:t xml:space="preserve">. </w:t>
      </w:r>
      <w:r w:rsidR="00D915DD">
        <w:rPr>
          <w:rFonts w:ascii="Open Sans" w:hAnsi="Open Sans" w:cs="Open Sans"/>
        </w:rPr>
        <w:t>Ni fydd</w:t>
      </w:r>
      <w:r w:rsidR="00B56576">
        <w:rPr>
          <w:rFonts w:ascii="Open Sans" w:hAnsi="Open Sans" w:cs="Open Sans"/>
        </w:rPr>
        <w:t xml:space="preserve"> ceisiadau </w:t>
      </w:r>
      <w:r w:rsidR="00D915DD">
        <w:rPr>
          <w:rFonts w:ascii="Open Sans" w:hAnsi="Open Sans" w:cs="Open Sans"/>
        </w:rPr>
        <w:t>a ystyrir yn anghymwys yn cael eu h</w:t>
      </w:r>
      <w:r w:rsidR="00943BB0">
        <w:rPr>
          <w:rFonts w:ascii="Open Sans" w:hAnsi="Open Sans" w:cs="Open Sans"/>
        </w:rPr>
        <w:t>asesu</w:t>
      </w:r>
      <w:r w:rsidR="00D915DD">
        <w:rPr>
          <w:rFonts w:ascii="Open Sans" w:hAnsi="Open Sans" w:cs="Open Sans"/>
        </w:rPr>
        <w:t>. Dylech gyflwyno unrhyw bwyntiau rydych yn dymuno eu gwneud yn glir ac yn gryno ar y ffurflen gais</w:t>
      </w:r>
      <w:r w:rsidRPr="00E61946" w:rsidR="00A168D9">
        <w:rPr>
          <w:rFonts w:ascii="Open Sans" w:hAnsi="Open Sans" w:cs="Open Sans"/>
        </w:rPr>
        <w:t>.</w:t>
      </w:r>
    </w:p>
    <w:p w:rsidRPr="00E61946" w:rsidR="00A168D9" w:rsidP="00A168D9" w:rsidRDefault="002745CF" w14:paraId="456F8A9F" w14:textId="330DC69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Gall </w:t>
      </w:r>
      <w:r w:rsidRPr="00831F12" w:rsidR="00527FC9">
        <w:rPr>
          <w:rFonts w:ascii="Open Sans" w:hAnsi="Open Sans" w:cs="Open Sans"/>
        </w:rPr>
        <w:t>ymgeiswyr aflwyddiannus</w:t>
      </w:r>
      <w:r>
        <w:rPr>
          <w:rFonts w:ascii="Open Sans" w:hAnsi="Open Sans" w:cs="Open Sans"/>
        </w:rPr>
        <w:t xml:space="preserve"> </w:t>
      </w:r>
      <w:r w:rsidRPr="00831F12" w:rsidR="00527FC9">
        <w:rPr>
          <w:rFonts w:ascii="Open Sans" w:hAnsi="Open Sans" w:cs="Open Sans"/>
        </w:rPr>
        <w:t xml:space="preserve">gyflwyno cais am </w:t>
      </w:r>
      <w:r w:rsidRPr="00831F12" w:rsidR="005E68B1">
        <w:rPr>
          <w:rFonts w:ascii="Open Sans" w:hAnsi="Open Sans" w:cs="Open Sans"/>
        </w:rPr>
        <w:t>gyfle hyfforddiant neu ddatblygu sgiliau gwahanol, gyda chytundeb tîm yr Hwb Cymunedol</w:t>
      </w:r>
      <w:r w:rsidRPr="00831F12" w:rsidR="001D55F0">
        <w:rPr>
          <w:rFonts w:ascii="Open Sans" w:hAnsi="Open Sans" w:cs="Open Sans"/>
        </w:rPr>
        <w:t xml:space="preserve">. </w:t>
      </w:r>
      <w:r w:rsidRPr="00831F12" w:rsidR="005E68B1">
        <w:rPr>
          <w:rFonts w:ascii="Open Sans" w:hAnsi="Open Sans" w:cs="Open Sans"/>
        </w:rPr>
        <w:t>Fodd bynnag</w:t>
      </w:r>
      <w:r w:rsidRPr="00831F12" w:rsidR="00A168D9">
        <w:rPr>
          <w:rFonts w:ascii="Open Sans" w:hAnsi="Open Sans" w:cs="Open Sans"/>
        </w:rPr>
        <w:t xml:space="preserve">, </w:t>
      </w:r>
      <w:r w:rsidRPr="00831F12" w:rsidR="005E68B1">
        <w:rPr>
          <w:rFonts w:ascii="Open Sans" w:hAnsi="Open Sans" w:cs="Open Sans"/>
        </w:rPr>
        <w:t xml:space="preserve">os ydych eisoes wedi </w:t>
      </w:r>
      <w:r w:rsidRPr="00831F12" w:rsidR="00E364F3">
        <w:rPr>
          <w:rFonts w:ascii="Open Sans" w:hAnsi="Open Sans" w:cs="Open Sans"/>
        </w:rPr>
        <w:t xml:space="preserve">derbyn Bwrsari yr Hwb Cymunedol, ni allwch </w:t>
      </w:r>
      <w:r w:rsidR="00E364F3">
        <w:rPr>
          <w:rFonts w:ascii="Open Sans" w:hAnsi="Open Sans" w:cs="Open Sans"/>
        </w:rPr>
        <w:t xml:space="preserve">ymgeisio </w:t>
      </w:r>
      <w:r w:rsidR="00E15A59">
        <w:rPr>
          <w:rFonts w:ascii="Open Sans" w:hAnsi="Open Sans" w:cs="Open Sans"/>
        </w:rPr>
        <w:t>eto</w:t>
      </w:r>
      <w:r w:rsidRPr="4F906018" w:rsidR="001D55F0">
        <w:rPr>
          <w:rFonts w:ascii="Open Sans" w:hAnsi="Open Sans" w:cs="Open Sans"/>
        </w:rPr>
        <w:t xml:space="preserve">. </w:t>
      </w:r>
    </w:p>
    <w:p w:rsidRPr="00B241DC" w:rsidR="004A4663" w:rsidP="1958FDA8" w:rsidRDefault="008B0BBF" w14:paraId="637A7C84" w14:textId="4CD66A9C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 xml:space="preserve">Rheoli eich </w:t>
      </w:r>
      <w:r w:rsidRPr="00B241DC" w:rsidR="00B15DC9">
        <w:rPr>
          <w:rFonts w:ascii="Open Sans" w:hAnsi="Open Sans" w:cs="Open Sans"/>
          <w:u w:val="single"/>
        </w:rPr>
        <w:t xml:space="preserve">Grant </w:t>
      </w:r>
    </w:p>
    <w:p w:rsidR="001108B0" w:rsidP="00D84647" w:rsidRDefault="008B0BBF" w14:paraId="38D8A6D4" w14:textId="7D50BCDE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grantiau yn cael eu talu ymlaen llaw unwaith y bydd cytundeb grant wedi cael ei lofnodi</w:t>
      </w:r>
      <w:r w:rsidRPr="4F906018" w:rsidR="00E11635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Yn achos Bwrsarïau yr Hwb Cymunedol, gallwn dalu</w:t>
      </w:r>
      <w:r w:rsidR="00CC0DB9">
        <w:rPr>
          <w:rFonts w:ascii="Open Sans" w:hAnsi="Open Sans" w:cs="Open Sans"/>
        </w:rPr>
        <w:t xml:space="preserve"> i gyfrif banc yr unigolyn neu i gyfrif banc y sefydliad rydych yn ymgeisio drwyddo</w:t>
      </w:r>
      <w:r w:rsidR="00D84647">
        <w:rPr>
          <w:rFonts w:ascii="Open Sans" w:hAnsi="Open Sans" w:cs="Open Sans"/>
        </w:rPr>
        <w:t>.</w:t>
      </w:r>
    </w:p>
    <w:p w:rsidRPr="001108B0" w:rsidR="001108B0" w:rsidP="001108B0" w:rsidRDefault="00CC0DB9" w14:paraId="3B63057F" w14:textId="0049B390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yn ofynnol i dderbynyddion grantiau ddarparu adroddiad ar ddiwedd  y prosiect</w:t>
      </w:r>
      <w:r w:rsidR="00B15DC9">
        <w:rPr>
          <w:rFonts w:ascii="Open Sans" w:hAnsi="Open Sans" w:cs="Open Sans"/>
        </w:rPr>
        <w:t>.</w:t>
      </w:r>
      <w:r>
        <w:rPr>
          <w:rFonts w:ascii="Open Sans" w:hAnsi="Open Sans" w:cs="Open Sans"/>
        </w:rPr>
        <w:t xml:space="preserve"> Os bydd y gwariant terfynol yn llai na’r swm a gytunwyd yn y Cytundeb Ariannu </w:t>
      </w:r>
      <w:r w:rsidRPr="37BC7D09" w:rsidR="001108B0">
        <w:rPr>
          <w:rFonts w:ascii="Open Sans" w:hAnsi="Open Sans" w:cs="Open Sans"/>
        </w:rPr>
        <w:t xml:space="preserve">Grant, </w:t>
      </w:r>
      <w:r>
        <w:rPr>
          <w:rFonts w:ascii="Open Sans" w:hAnsi="Open Sans" w:cs="Open Sans"/>
        </w:rPr>
        <w:t xml:space="preserve">efallai bydd tîm yr Hwb Cymunedol yn gofyn i’r derbynyddion ad-dalu unrhyw arian na </w:t>
      </w:r>
      <w:r w:rsidR="00775D5C">
        <w:rPr>
          <w:rFonts w:ascii="Open Sans" w:hAnsi="Open Sans" w:cs="Open Sans"/>
        </w:rPr>
        <w:t>ch</w:t>
      </w:r>
      <w:r>
        <w:rPr>
          <w:rFonts w:ascii="Open Sans" w:hAnsi="Open Sans" w:cs="Open Sans"/>
        </w:rPr>
        <w:t>afodd ei wario ar ddiwedd y prosiect</w:t>
      </w:r>
      <w:r w:rsidRPr="37BC7D09" w:rsidR="001108B0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 xml:space="preserve">Rhaid i </w:t>
      </w:r>
      <w:r w:rsidR="00775D5C">
        <w:rPr>
          <w:rFonts w:ascii="Open Sans" w:hAnsi="Open Sans" w:cs="Open Sans"/>
        </w:rPr>
        <w:t>d</w:t>
      </w:r>
      <w:r>
        <w:rPr>
          <w:rFonts w:ascii="Open Sans" w:hAnsi="Open Sans" w:cs="Open Sans"/>
        </w:rPr>
        <w:t>derbyn</w:t>
      </w:r>
      <w:r w:rsidR="00775D5C">
        <w:rPr>
          <w:rFonts w:ascii="Open Sans" w:hAnsi="Open Sans" w:cs="Open Sans"/>
        </w:rPr>
        <w:t xml:space="preserve">yddion </w:t>
      </w:r>
      <w:r>
        <w:rPr>
          <w:rFonts w:ascii="Open Sans" w:hAnsi="Open Sans" w:cs="Open Sans"/>
        </w:rPr>
        <w:t>grant</w:t>
      </w:r>
      <w:r w:rsidR="00775D5C">
        <w:rPr>
          <w:rFonts w:ascii="Open Sans" w:hAnsi="Open Sans" w:cs="Open Sans"/>
        </w:rPr>
        <w:t>iau</w:t>
      </w:r>
      <w:r>
        <w:rPr>
          <w:rFonts w:ascii="Open Sans" w:hAnsi="Open Sans" w:cs="Open Sans"/>
        </w:rPr>
        <w:t xml:space="preserve"> sicrhau </w:t>
      </w:r>
      <w:r w:rsidR="00775D5C">
        <w:rPr>
          <w:rFonts w:ascii="Open Sans" w:hAnsi="Open Sans" w:cs="Open Sans"/>
        </w:rPr>
        <w:t xml:space="preserve">eu bod yn cadw </w:t>
      </w:r>
      <w:r>
        <w:rPr>
          <w:rFonts w:ascii="Open Sans" w:hAnsi="Open Sans" w:cs="Open Sans"/>
        </w:rPr>
        <w:t xml:space="preserve">cyfrifon ariannol </w:t>
      </w:r>
      <w:r w:rsidR="00775D5C">
        <w:rPr>
          <w:rFonts w:ascii="Open Sans" w:hAnsi="Open Sans" w:cs="Open Sans"/>
        </w:rPr>
        <w:t>c</w:t>
      </w:r>
      <w:r>
        <w:rPr>
          <w:rFonts w:ascii="Open Sans" w:hAnsi="Open Sans" w:cs="Open Sans"/>
        </w:rPr>
        <w:t>ywir</w:t>
      </w:r>
      <w:r w:rsidRPr="37BC7D09" w:rsidR="001108B0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mae’n bosibl y byddwn yn gwirio ar hap ac yn cynnal archwiliadau</w:t>
      </w:r>
      <w:r w:rsidRPr="37BC7D09" w:rsidR="001108B0">
        <w:rPr>
          <w:rFonts w:ascii="Open Sans" w:hAnsi="Open Sans" w:cs="Open Sans"/>
        </w:rPr>
        <w:t xml:space="preserve">. </w:t>
      </w:r>
      <w:r w:rsidRPr="002745CF">
        <w:rPr>
          <w:rFonts w:ascii="Open Sans" w:hAnsi="Open Sans" w:cs="Open Sans"/>
        </w:rPr>
        <w:t>Ni fyddw</w:t>
      </w:r>
      <w:r w:rsidRPr="002745CF" w:rsidR="002745CF">
        <w:rPr>
          <w:rFonts w:ascii="Open Sans" w:hAnsi="Open Sans" w:cs="Open Sans"/>
        </w:rPr>
        <w:t>n</w:t>
      </w:r>
      <w:r w:rsidRPr="002745CF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 xml:space="preserve">yn talu am gostau </w:t>
      </w:r>
      <w:r w:rsidR="00DF7DFB">
        <w:rPr>
          <w:rFonts w:ascii="Open Sans" w:hAnsi="Open Sans" w:cs="Open Sans"/>
        </w:rPr>
        <w:t>sy’n fwy na’r gwariant y cytunwyd arno ar gyfer y p</w:t>
      </w:r>
      <w:r>
        <w:rPr>
          <w:rFonts w:ascii="Open Sans" w:hAnsi="Open Sans" w:cs="Open Sans"/>
        </w:rPr>
        <w:t xml:space="preserve">rosiect </w:t>
      </w:r>
      <w:r w:rsidR="00DF7DFB">
        <w:rPr>
          <w:rFonts w:ascii="Open Sans" w:hAnsi="Open Sans" w:cs="Open Sans"/>
        </w:rPr>
        <w:t>yn y Cytundeb Ariannu Grant</w:t>
      </w:r>
      <w:r w:rsidRPr="37BC7D09" w:rsidR="001108B0">
        <w:rPr>
          <w:rFonts w:ascii="Open Sans" w:hAnsi="Open Sans" w:cs="Open Sans"/>
        </w:rPr>
        <w:t>.</w:t>
      </w:r>
    </w:p>
    <w:p w:rsidRPr="00205F08" w:rsidR="00B15DC9" w:rsidP="001108B0" w:rsidRDefault="00DF7DFB" w14:paraId="78D29ED9" w14:textId="77C4A100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Gwerthuso</w:t>
      </w:r>
    </w:p>
    <w:p w:rsidR="001108B0" w:rsidP="001108B0" w:rsidRDefault="00DF7DFB" w14:paraId="60D6BD64" w14:textId="1F5C5A19">
      <w:pPr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 xml:space="preserve">Bydd gwerthuswr annibynnol </w:t>
      </w:r>
      <w:r w:rsidR="00581CF1">
        <w:rPr>
          <w:rFonts w:ascii="Open Sans" w:hAnsi="Open Sans" w:cs="Open Sans"/>
        </w:rPr>
        <w:t>dan gontract gan dîm y rhaglen yn gyfrifol am werthuso’r Hwb Cymunedol. Bydd yn gyfrifol am ddiffinio, asesu a</w:t>
      </w:r>
      <w:r w:rsidRPr="001108B0" w:rsidR="001108B0">
        <w:rPr>
          <w:rFonts w:ascii="Open Sans" w:hAnsi="Open Sans" w:cs="Open Sans"/>
        </w:rPr>
        <w:t xml:space="preserve"> (</w:t>
      </w:r>
      <w:r w:rsidR="00581CF1">
        <w:rPr>
          <w:rFonts w:ascii="Open Sans" w:hAnsi="Open Sans" w:cs="Open Sans"/>
        </w:rPr>
        <w:t>lle bo’n briodol</w:t>
      </w:r>
      <w:r w:rsidRPr="001108B0" w:rsidR="001108B0">
        <w:rPr>
          <w:rFonts w:ascii="Open Sans" w:hAnsi="Open Sans" w:cs="Open Sans"/>
        </w:rPr>
        <w:t xml:space="preserve">) </w:t>
      </w:r>
      <w:r w:rsidR="00581CF1">
        <w:rPr>
          <w:rFonts w:ascii="Open Sans" w:hAnsi="Open Sans" w:cs="Open Sans"/>
        </w:rPr>
        <w:t xml:space="preserve">chasglu </w:t>
      </w:r>
      <w:r w:rsidRPr="001108B0" w:rsidR="001108B0">
        <w:rPr>
          <w:rFonts w:ascii="Open Sans" w:hAnsi="Open Sans" w:cs="Open Sans"/>
        </w:rPr>
        <w:t xml:space="preserve">data </w:t>
      </w:r>
      <w:r w:rsidR="00581CF1">
        <w:rPr>
          <w:rFonts w:ascii="Open Sans" w:hAnsi="Open Sans" w:cs="Open Sans"/>
        </w:rPr>
        <w:t>ar ran y rhaglen</w:t>
      </w:r>
      <w:r w:rsidRPr="001108B0" w:rsidR="001108B0">
        <w:rPr>
          <w:rFonts w:ascii="Open Sans" w:hAnsi="Open Sans" w:cs="Open Sans"/>
        </w:rPr>
        <w:t xml:space="preserve">. </w:t>
      </w:r>
      <w:r w:rsidR="00F77D92">
        <w:rPr>
          <w:rFonts w:ascii="Open Sans" w:hAnsi="Open Sans" w:cs="Open Sans"/>
        </w:rPr>
        <w:t>Dylai derbynyddion grantiau fod yn barod i ymwneud yn rheolaidd â’r tîm gwerthuso a darparu gwybodaeth i’r tîm</w:t>
      </w:r>
      <w:r w:rsidR="001108B0">
        <w:rPr>
          <w:rFonts w:ascii="Open Sans" w:hAnsi="Open Sans" w:cs="Open Sans"/>
        </w:rPr>
        <w:t xml:space="preserve">. </w:t>
      </w:r>
      <w:r w:rsidR="00231348">
        <w:rPr>
          <w:rFonts w:ascii="Open Sans" w:hAnsi="Open Sans" w:cs="Open Sans"/>
        </w:rPr>
        <w:t xml:space="preserve">Mae’n orfodol i bob </w:t>
      </w:r>
      <w:r w:rsidR="00F77D92">
        <w:rPr>
          <w:rFonts w:ascii="Open Sans" w:hAnsi="Open Sans" w:cs="Open Sans"/>
        </w:rPr>
        <w:t>ymgeisydd</w:t>
      </w:r>
      <w:r w:rsidR="00231348">
        <w:rPr>
          <w:rFonts w:ascii="Open Sans" w:hAnsi="Open Sans" w:cs="Open Sans"/>
        </w:rPr>
        <w:t xml:space="preserve"> adrodd am y prosiect, ond mae hynny er mwyn mesur effaith y rhaglen ariannu yn unig ac nid yw’n effeithio ar gymhwysedd ar gyfer y grant</w:t>
      </w:r>
      <w:r w:rsidRPr="001108B0" w:rsidR="001108B0">
        <w:rPr>
          <w:rFonts w:ascii="Open Sans" w:hAnsi="Open Sans" w:cs="Open Sans"/>
        </w:rPr>
        <w:t>.</w:t>
      </w:r>
    </w:p>
    <w:p w:rsidRPr="00B241DC" w:rsidR="00B15DC9" w:rsidP="001108B0" w:rsidRDefault="00231348" w14:paraId="22F95053" w14:textId="45754BC0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Rhannu Gwybodaeth</w:t>
      </w:r>
    </w:p>
    <w:p w:rsidRPr="001108B0" w:rsidR="001108B0" w:rsidP="001108B0" w:rsidRDefault="00293591" w14:paraId="2B4B23F7" w14:textId="39F5A35A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Nod yr Hwb Cymunedol yw meithrin sgiliau ac adeiladu capasiti’r sector OLlAA</w:t>
      </w:r>
      <w:r w:rsidRPr="001108B0" w:rsidR="001108B0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a Threftadaeth cyfan</w:t>
      </w:r>
      <w:r w:rsidRPr="001108B0" w:rsidR="001108B0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 xml:space="preserve"> dysgu o brofiadau’r sawl sy’n derbyn ein grantiau</w:t>
      </w:r>
      <w:r w:rsidRPr="001108B0" w:rsidR="001108B0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Bydd prosiectau a ariennir yn cael eu hannog i gyfrannu at weithgareddau creu a rhannu gwybodaeth</w:t>
      </w:r>
      <w:r w:rsidRPr="001108B0" w:rsidR="001108B0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gan gynnwys o bosibl ysgrifennu astudiaethau achos, cymryd rhan mewn seminarau effaith</w:t>
      </w:r>
      <w:r w:rsidRPr="001108B0" w:rsidR="001108B0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 xml:space="preserve"> chefnogi’r gymuned archifau drwy rannu gwybodaeth a mentora</w:t>
      </w:r>
      <w:r w:rsidRPr="001108B0" w:rsidR="001108B0">
        <w:rPr>
          <w:rFonts w:ascii="Open Sans" w:hAnsi="Open Sans" w:cs="Open Sans"/>
        </w:rPr>
        <w:t>.</w:t>
      </w:r>
    </w:p>
    <w:p w:rsidRPr="00B15DC9" w:rsidR="00DE5064" w:rsidP="00DE5064" w:rsidRDefault="00293591" w14:paraId="195C4CEB" w14:textId="4BE59278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Amodau Grantiau</w:t>
      </w:r>
    </w:p>
    <w:p w:rsidRPr="00DE5064" w:rsidR="00DE5064" w:rsidP="00DE5064" w:rsidRDefault="00293591" w14:paraId="04FF8461" w14:textId="12363120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yn ofynnol i’r sawl sy’n derbyn grantiau gydymffurfio â </w:t>
      </w:r>
      <w:hyperlink w:tgtFrame="_blank" w:history="1" r:id="rId28">
        <w:r w:rsidRPr="00DE5064" w:rsidR="00DE5064">
          <w:rPr>
            <w:rStyle w:val="Hyperlink"/>
            <w:rFonts w:ascii="Open Sans" w:hAnsi="Open Sans" w:cs="Open Sans"/>
          </w:rPr>
          <w:t>C</w:t>
        </w:r>
        <w:r>
          <w:rPr>
            <w:rStyle w:val="Hyperlink"/>
            <w:rFonts w:ascii="Open Sans" w:hAnsi="Open Sans" w:cs="Open Sans"/>
          </w:rPr>
          <w:t>ho</w:t>
        </w:r>
        <w:r w:rsidRPr="00DE5064" w:rsidR="00DE5064">
          <w:rPr>
            <w:rStyle w:val="Hyperlink"/>
            <w:rFonts w:ascii="Open Sans" w:hAnsi="Open Sans" w:cs="Open Sans"/>
          </w:rPr>
          <w:t>d</w:t>
        </w:r>
        <w:r>
          <w:rPr>
            <w:rStyle w:val="Hyperlink"/>
            <w:rFonts w:ascii="Open Sans" w:hAnsi="Open Sans" w:cs="Open Sans"/>
          </w:rPr>
          <w:t xml:space="preserve"> Ymddygiad Derbynyddion Grantiau Cyffredinol y Llywodraeth</w:t>
        </w:r>
      </w:hyperlink>
      <w:r w:rsidRPr="00DE5064" w:rsidR="00DE5064">
        <w:rPr>
          <w:rFonts w:ascii="Open Sans" w:hAnsi="Open Sans" w:cs="Open Sans"/>
        </w:rPr>
        <w:t> a</w:t>
      </w:r>
      <w:r>
        <w:rPr>
          <w:rFonts w:ascii="Open Sans" w:hAnsi="Open Sans" w:cs="Open Sans"/>
        </w:rPr>
        <w:t>’r holl ddeddfwriaeth berthnasol, yn ogystal â’r amodau monitro a gwerthuso a nodwyd uchod</w:t>
      </w:r>
      <w:r w:rsidRPr="00DE5064" w:rsidR="00DE5064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Mae’n bosibl y bydd amodau ychwanegol wedi’u nodi yn y Cytundeb Ariannu Grant</w:t>
      </w:r>
      <w:r w:rsidRPr="00DE5064" w:rsidR="00DE5064">
        <w:rPr>
          <w:rFonts w:ascii="Open Sans" w:hAnsi="Open Sans" w:cs="Open Sans"/>
        </w:rPr>
        <w:t>.</w:t>
      </w:r>
    </w:p>
    <w:p w:rsidRPr="00DE5064" w:rsidR="00DE5064" w:rsidP="00DE5064" w:rsidRDefault="00293591" w14:paraId="598628C5" w14:textId="4A68FD56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Rhaid i’ch sefydliad gytuno i ddilyn proses chwythu’r chwiban os nad yw urddas, diogelwch</w:t>
      </w:r>
      <w:r w:rsidR="00AC7CD0">
        <w:rPr>
          <w:rFonts w:ascii="Open Sans" w:hAnsi="Open Sans" w:cs="Open Sans"/>
        </w:rPr>
        <w:t xml:space="preserve">, </w:t>
      </w:r>
      <w:r w:rsidR="00853A8C">
        <w:rPr>
          <w:rFonts w:ascii="Open Sans" w:hAnsi="Open Sans" w:cs="Open Sans"/>
        </w:rPr>
        <w:t>a llesiant defnyddwyr yn cael e</w:t>
      </w:r>
      <w:r w:rsidR="0098421F">
        <w:rPr>
          <w:rFonts w:ascii="Open Sans" w:hAnsi="Open Sans" w:cs="Open Sans"/>
        </w:rPr>
        <w:t>u</w:t>
      </w:r>
      <w:r w:rsidR="00853A8C">
        <w:rPr>
          <w:rFonts w:ascii="Open Sans" w:hAnsi="Open Sans" w:cs="Open Sans"/>
        </w:rPr>
        <w:t xml:space="preserve"> </w:t>
      </w:r>
      <w:r w:rsidR="0098421F">
        <w:rPr>
          <w:rFonts w:ascii="Open Sans" w:hAnsi="Open Sans" w:cs="Open Sans"/>
        </w:rPr>
        <w:t>sicrhau</w:t>
      </w:r>
      <w:r w:rsidRPr="00DE5064" w:rsidR="00DE5064">
        <w:rPr>
          <w:rFonts w:ascii="Open Sans" w:hAnsi="Open Sans" w:cs="Open Sans"/>
        </w:rPr>
        <w:t>.</w:t>
      </w:r>
    </w:p>
    <w:p w:rsidRPr="00DE5064" w:rsidR="00DE5064" w:rsidP="00DE5064" w:rsidRDefault="0098421F" w14:paraId="0AD6FBDD" w14:textId="6711A42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Mae’n ofynnol hefyd i bawb sy’n derbyn grant ymddwyn yn foesegol</w:t>
      </w:r>
      <w:r w:rsidRPr="00DE5064" w:rsidR="00DE5064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a dilyn </w:t>
      </w:r>
      <w:r w:rsidR="00210BC5">
        <w:rPr>
          <w:rFonts w:ascii="Open Sans" w:hAnsi="Open Sans" w:cs="Open Sans"/>
        </w:rPr>
        <w:t xml:space="preserve">y </w:t>
      </w:r>
      <w:r>
        <w:rPr>
          <w:rFonts w:ascii="Open Sans" w:hAnsi="Open Sans" w:cs="Open Sans"/>
        </w:rPr>
        <w:t>Saith Egwyddor Bywyd Cyhoeddus</w:t>
      </w:r>
      <w:r w:rsidRPr="00DE5064" w:rsidR="00DE5064">
        <w:rPr>
          <w:rFonts w:ascii="Open Sans" w:hAnsi="Open Sans" w:cs="Open Sans"/>
        </w:rPr>
        <w:t>: </w:t>
      </w:r>
      <w:r w:rsidRPr="00210BC5" w:rsidR="00DE5064">
        <w:rPr>
          <w:rFonts w:ascii="Open Sans" w:hAnsi="Open Sans" w:cs="Open Sans"/>
        </w:rPr>
        <w:t>S</w:t>
      </w:r>
      <w:r w:rsidRPr="00210BC5" w:rsidR="00210BC5">
        <w:rPr>
          <w:rFonts w:ascii="Open Sans" w:hAnsi="Open Sans" w:cs="Open Sans"/>
        </w:rPr>
        <w:t xml:space="preserve">aith Egwyddor Bywyd Cyhoeddus </w:t>
      </w:r>
      <w:r w:rsidRPr="00210BC5" w:rsidR="00DE5064">
        <w:rPr>
          <w:rFonts w:ascii="Open Sans" w:hAnsi="Open Sans" w:cs="Open Sans"/>
        </w:rPr>
        <w:t>– GOV.UK (www.gov.uk)</w:t>
      </w:r>
      <w:r w:rsidRPr="00DE5064" w:rsidR="00DE5064">
        <w:rPr>
          <w:rFonts w:ascii="Open Sans" w:hAnsi="Open Sans" w:cs="Open Sans"/>
        </w:rPr>
        <w:t> a</w:t>
      </w:r>
      <w:r w:rsidR="00210BC5">
        <w:rPr>
          <w:rFonts w:ascii="Open Sans" w:hAnsi="Open Sans" w:cs="Open Sans"/>
        </w:rPr>
        <w:t xml:space="preserve"> gwneud dewisiadau cynaliadwy i leihau effaith prosiectau ar yr amgylchedd</w:t>
      </w:r>
      <w:r w:rsidRPr="00DE5064" w:rsidR="00DE5064">
        <w:rPr>
          <w:rFonts w:ascii="Open Sans" w:hAnsi="Open Sans" w:cs="Open Sans"/>
        </w:rPr>
        <w:t>.</w:t>
      </w:r>
    </w:p>
    <w:p w:rsidR="001108B0" w:rsidP="001108B0" w:rsidRDefault="001108B0" w14:paraId="67B2E8B1" w14:textId="77777777">
      <w:pPr>
        <w:rPr>
          <w:rFonts w:ascii="Open Sans" w:hAnsi="Open Sans" w:cs="Open Sans"/>
        </w:rPr>
      </w:pPr>
    </w:p>
    <w:p w:rsidR="001108B0" w:rsidP="001108B0" w:rsidRDefault="001108B0" w14:paraId="04A9A0E3" w14:textId="77777777">
      <w:pPr>
        <w:rPr>
          <w:rFonts w:ascii="Open Sans" w:hAnsi="Open Sans" w:cs="Open Sans"/>
        </w:rPr>
      </w:pPr>
    </w:p>
    <w:p w:rsidRPr="00E61946" w:rsidR="000C070E" w:rsidP="00DC29DB" w:rsidRDefault="000C070E" w14:paraId="18F732F6" w14:textId="2847A16E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br w:type="page"/>
      </w:r>
    </w:p>
    <w:p w:rsidRPr="00E61946" w:rsidR="003F733E" w:rsidP="00982FE3" w:rsidRDefault="00210BC5" w14:paraId="3B7C90D9" w14:textId="4A90EA1B">
      <w:pPr>
        <w:pStyle w:val="Heading1"/>
        <w:rPr>
          <w:rFonts w:ascii="Roboto Mono" w:hAnsi="Roboto Mono"/>
          <w:b w:val="1"/>
          <w:bCs w:val="1"/>
          <w:color w:val="auto"/>
        </w:rPr>
      </w:pPr>
      <w:bookmarkStart w:name="_Toc1844622623" w:id="2146370480"/>
      <w:r w:rsidRPr="6D70DD85" w:rsidR="00210BC5">
        <w:rPr>
          <w:rFonts w:ascii="Roboto Mono" w:hAnsi="Roboto Mono"/>
          <w:b w:val="1"/>
          <w:bCs w:val="1"/>
          <w:color w:val="auto"/>
        </w:rPr>
        <w:t>Grantiau Sbardurno</w:t>
      </w:r>
      <w:bookmarkEnd w:id="2146370480"/>
    </w:p>
    <w:p w:rsidRPr="00E61946" w:rsidR="007653C1" w:rsidP="007653C1" w:rsidRDefault="00210BC5" w14:paraId="6DA9EEFB" w14:textId="74A3E75A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Tudalen Lanio</w:t>
      </w:r>
    </w:p>
    <w:p w:rsidRPr="00E61946" w:rsidR="00202DD5" w:rsidP="007653C1" w:rsidRDefault="00297DF1" w14:paraId="08E13D5E" w14:textId="2464AAFA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Grantiau Sbarduno yn cynnig </w:t>
      </w:r>
      <w:r>
        <w:rPr>
          <w:rFonts w:ascii="Open Sans" w:hAnsi="Open Sans" w:cs="Open Sans"/>
          <w:b/>
          <w:bCs/>
        </w:rPr>
        <w:t xml:space="preserve">rhwng </w:t>
      </w:r>
      <w:r w:rsidRPr="00E61946" w:rsidR="00E5540B">
        <w:rPr>
          <w:rFonts w:ascii="Open Sans" w:hAnsi="Open Sans" w:cs="Open Sans"/>
          <w:b/>
          <w:bCs/>
        </w:rPr>
        <w:t>£500 a £5,000</w:t>
      </w:r>
      <w:r w:rsidRPr="00E61946" w:rsidR="00E5540B">
        <w:rPr>
          <w:rFonts w:ascii="Open Sans" w:hAnsi="Open Sans" w:cs="Open Sans"/>
        </w:rPr>
        <w:t> </w:t>
      </w:r>
      <w:r>
        <w:rPr>
          <w:rFonts w:ascii="Open Sans" w:hAnsi="Open Sans" w:cs="Open Sans"/>
        </w:rPr>
        <w:t xml:space="preserve">i gefnogi </w:t>
      </w:r>
      <w:r w:rsidR="008122C0">
        <w:rPr>
          <w:rFonts w:ascii="Open Sans" w:hAnsi="Open Sans" w:cs="Open Sans"/>
        </w:rPr>
        <w:t>prosiectau archwili</w:t>
      </w:r>
      <w:r w:rsidR="005778D6">
        <w:rPr>
          <w:rFonts w:ascii="Open Sans" w:hAnsi="Open Sans" w:cs="Open Sans"/>
        </w:rPr>
        <w:t>ad</w:t>
      </w:r>
      <w:r w:rsidR="008122C0">
        <w:rPr>
          <w:rFonts w:ascii="Open Sans" w:hAnsi="Open Sans" w:cs="Open Sans"/>
        </w:rPr>
        <w:t>ol, yn y camau cynnar, sy’n ceisio sbarduno syniadau a dulliau newydd o ymgysylltu</w:t>
      </w:r>
      <w:r w:rsidR="00136B90">
        <w:rPr>
          <w:rFonts w:ascii="Open Sans" w:hAnsi="Open Sans" w:cs="Open Sans"/>
        </w:rPr>
        <w:t>’</w:t>
      </w:r>
      <w:r w:rsidR="008122C0">
        <w:rPr>
          <w:rFonts w:ascii="Open Sans" w:hAnsi="Open Sans" w:cs="Open Sans"/>
        </w:rPr>
        <w:t xml:space="preserve">r gymuned </w:t>
      </w:r>
      <w:r w:rsidR="00136B90">
        <w:rPr>
          <w:rFonts w:ascii="Open Sans" w:hAnsi="Open Sans" w:cs="Open Sans"/>
        </w:rPr>
        <w:t>â threftadaeth</w:t>
      </w:r>
      <w:r w:rsidRPr="00E61946" w:rsidR="00E5540B">
        <w:rPr>
          <w:rFonts w:ascii="Open Sans" w:hAnsi="Open Sans" w:cs="Open Sans"/>
        </w:rPr>
        <w:t xml:space="preserve">. </w:t>
      </w:r>
    </w:p>
    <w:p w:rsidRPr="00E61946" w:rsidR="00E5540B" w:rsidP="007653C1" w:rsidRDefault="00136B90" w14:paraId="16BBD71B" w14:textId="0E8DC13F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Mae’r grantiau hyn ar gyfer grwpiau cymunedol, Orielau, Llyfrgelloedd, Archifau, ac Amgueddfeydd</w:t>
      </w:r>
      <w:r w:rsidR="001108B0">
        <w:rPr>
          <w:rFonts w:ascii="Open Sans" w:hAnsi="Open Sans" w:cs="Open Sans"/>
        </w:rPr>
        <w:t xml:space="preserve"> (</w:t>
      </w:r>
      <w:r>
        <w:rPr>
          <w:rFonts w:ascii="Open Sans" w:hAnsi="Open Sans" w:cs="Open Sans"/>
        </w:rPr>
        <w:t>OLlAA</w:t>
      </w:r>
      <w:r w:rsidR="001108B0">
        <w:rPr>
          <w:rFonts w:ascii="Open Sans" w:hAnsi="Open Sans" w:cs="Open Sans"/>
        </w:rPr>
        <w:t>)</w:t>
      </w:r>
      <w:r w:rsidRPr="00E61946" w:rsidR="00E5540B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 xml:space="preserve">neu sefydliadau treftadaeth eraill sy’n awyddus i dreialu syniadau, </w:t>
      </w:r>
      <w:r w:rsidR="00DB4511">
        <w:rPr>
          <w:rFonts w:ascii="Open Sans" w:hAnsi="Open Sans" w:cs="Open Sans"/>
        </w:rPr>
        <w:t>creu partneriaethau, neu dreialu gweithgareddau</w:t>
      </w:r>
      <w:r w:rsidRPr="00E61946" w:rsidR="00E5540B">
        <w:rPr>
          <w:rFonts w:ascii="Open Sans" w:hAnsi="Open Sans" w:cs="Open Sans"/>
        </w:rPr>
        <w:t xml:space="preserve">. </w:t>
      </w:r>
      <w:r w:rsidR="00DB4511">
        <w:rPr>
          <w:rFonts w:ascii="Open Sans" w:hAnsi="Open Sans" w:cs="Open Sans"/>
        </w:rPr>
        <w:t xml:space="preserve">Mae’r Grantiau Sbarduno </w:t>
      </w:r>
      <w:r w:rsidR="001D5E6E">
        <w:rPr>
          <w:rFonts w:ascii="Open Sans" w:hAnsi="Open Sans" w:cs="Open Sans"/>
        </w:rPr>
        <w:t xml:space="preserve">yn hyblyg ac </w:t>
      </w:r>
      <w:r w:rsidR="009E554D">
        <w:rPr>
          <w:rFonts w:ascii="Open Sans" w:hAnsi="Open Sans" w:cs="Open Sans"/>
        </w:rPr>
        <w:t xml:space="preserve">mae’n </w:t>
      </w:r>
      <w:r w:rsidR="001D5E6E">
        <w:rPr>
          <w:rFonts w:ascii="Open Sans" w:hAnsi="Open Sans" w:cs="Open Sans"/>
        </w:rPr>
        <w:t>hawdd ymgeisio amdanynt,</w:t>
      </w:r>
      <w:r w:rsidR="00D900DB">
        <w:rPr>
          <w:rFonts w:ascii="Open Sans" w:hAnsi="Open Sans" w:cs="Open Sans"/>
        </w:rPr>
        <w:t xml:space="preserve"> felly mae</w:t>
      </w:r>
      <w:r w:rsidR="009E2FA8">
        <w:rPr>
          <w:rFonts w:ascii="Open Sans" w:hAnsi="Open Sans" w:cs="Open Sans"/>
        </w:rPr>
        <w:t xml:space="preserve">nt yn cynnig </w:t>
      </w:r>
      <w:r w:rsidR="00D900DB">
        <w:rPr>
          <w:rFonts w:ascii="Open Sans" w:hAnsi="Open Sans" w:cs="Open Sans"/>
        </w:rPr>
        <w:t xml:space="preserve">ffordd rwydd i </w:t>
      </w:r>
      <w:r w:rsidR="009E2FA8">
        <w:rPr>
          <w:rFonts w:ascii="Open Sans" w:hAnsi="Open Sans" w:cs="Open Sans"/>
        </w:rPr>
        <w:t xml:space="preserve">bobl </w:t>
      </w:r>
      <w:r w:rsidR="005C1158">
        <w:rPr>
          <w:rFonts w:ascii="Open Sans" w:hAnsi="Open Sans" w:cs="Open Sans"/>
        </w:rPr>
        <w:t>ymuno â rhaglen yr Hwb Cymunedol</w:t>
      </w:r>
      <w:r w:rsidRPr="001108B0" w:rsidR="001108B0">
        <w:rPr>
          <w:rFonts w:ascii="Open Sans" w:hAnsi="Open Sans" w:cs="Open Sans"/>
        </w:rPr>
        <w:t xml:space="preserve">. </w:t>
      </w:r>
      <w:r w:rsidR="005C1158">
        <w:rPr>
          <w:rFonts w:ascii="Open Sans" w:hAnsi="Open Sans" w:cs="Open Sans"/>
        </w:rPr>
        <w:t>Maent yn annog syniadau newydd a chynhwysiant o’r dechrau un</w:t>
      </w:r>
      <w:r w:rsidRPr="001108B0" w:rsidR="001108B0">
        <w:rPr>
          <w:rFonts w:ascii="Open Sans" w:hAnsi="Open Sans" w:cs="Open Sans"/>
        </w:rPr>
        <w:t>.</w:t>
      </w:r>
      <w:r w:rsidR="001108B0">
        <w:rPr>
          <w:rFonts w:ascii="Open Sans" w:hAnsi="Open Sans" w:cs="Open Sans"/>
        </w:rPr>
        <w:t xml:space="preserve"> </w:t>
      </w:r>
    </w:p>
    <w:p w:rsidRPr="00E61946" w:rsidR="003F733E" w:rsidP="007653C1" w:rsidRDefault="00F96DF6" w14:paraId="3F737194" w14:textId="0A52EBAA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Gallwch gael rhagor o wybodaeth am y ffrwd ariannu hon isod.</w:t>
      </w:r>
    </w:p>
    <w:p w:rsidRPr="00E61946" w:rsidR="00DD4A85" w:rsidP="007653C1" w:rsidRDefault="00DD4A85" w14:paraId="3912F7FA" w14:textId="77777777">
      <w:pPr>
        <w:pBdr>
          <w:bottom w:val="single" w:color="auto" w:sz="12" w:space="1"/>
        </w:pBdr>
        <w:rPr>
          <w:rFonts w:ascii="Open Sans" w:hAnsi="Open Sans" w:cs="Open Sans"/>
          <w:highlight w:val="yellow"/>
        </w:rPr>
      </w:pPr>
    </w:p>
    <w:p w:rsidRPr="00E61946" w:rsidR="00DD4A85" w:rsidP="007653C1" w:rsidRDefault="00DD4A85" w14:paraId="52A1ACB2" w14:textId="77777777">
      <w:pPr>
        <w:rPr>
          <w:rFonts w:ascii="Open Sans" w:hAnsi="Open Sans" w:cs="Open Sans"/>
        </w:rPr>
      </w:pPr>
    </w:p>
    <w:p w:rsidRPr="00E61946" w:rsidR="00C80DFF" w:rsidP="00C80DFF" w:rsidRDefault="00EC0DC3" w14:paraId="184F7898" w14:textId="768FA9FE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8"/>
          <w:u w:val="single"/>
        </w:rPr>
        <w:t>Yng</w:t>
      </w:r>
      <w:r w:rsidRPr="00EC0DC3">
        <w:rPr>
          <w:rFonts w:ascii="Roboto Mono" w:hAnsi="Roboto Mono"/>
          <w:sz w:val="28"/>
          <w:szCs w:val="28"/>
          <w:u w:val="single"/>
        </w:rPr>
        <w:t>l</w:t>
      </w:r>
      <w:r w:rsidRPr="00EC0DC3">
        <w:rPr>
          <w:rFonts w:ascii="Roboto Mono" w:hAnsi="Roboto Mono" w:cs="Calibri"/>
          <w:sz w:val="28"/>
          <w:szCs w:val="28"/>
          <w:u w:val="single"/>
        </w:rPr>
        <w:t>ŷ</w:t>
      </w:r>
      <w:r>
        <w:rPr>
          <w:rFonts w:ascii="Roboto Mono" w:hAnsi="Roboto Mono"/>
          <w:sz w:val="28"/>
          <w:szCs w:val="28"/>
          <w:u w:val="single"/>
        </w:rPr>
        <w:t xml:space="preserve">n â’r </w:t>
      </w:r>
      <w:r w:rsidRPr="00E61946" w:rsidR="5055A001">
        <w:rPr>
          <w:rFonts w:ascii="Roboto Mono" w:hAnsi="Roboto Mono"/>
          <w:sz w:val="28"/>
          <w:szCs w:val="28"/>
          <w:u w:val="single"/>
        </w:rPr>
        <w:t>Grant</w:t>
      </w:r>
    </w:p>
    <w:p w:rsidRPr="00E61946" w:rsidR="00EC0DC3" w:rsidP="00EC0DC3" w:rsidRDefault="000B3E78" w14:paraId="03BAAC1A" w14:textId="25EA7E0B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</w:t>
      </w:r>
      <w:r w:rsidR="00EC0DC3">
        <w:rPr>
          <w:rFonts w:ascii="Open Sans" w:hAnsi="Open Sans" w:cs="Open Sans"/>
        </w:rPr>
        <w:t xml:space="preserve">Mannau, Lleoedd a Pherthyn: yr Hwb Cymunedol </w:t>
      </w:r>
      <w:r>
        <w:rPr>
          <w:rFonts w:ascii="Open Sans" w:hAnsi="Open Sans" w:cs="Open Sans"/>
        </w:rPr>
        <w:t>yn rhaglen newydd ar gyfer cymunedau ledled y Deyrnas Unedig a</w:t>
      </w:r>
      <w:r w:rsidR="00BE3A35">
        <w:rPr>
          <w:rFonts w:ascii="Open Sans" w:hAnsi="Open Sans" w:cs="Open Sans"/>
        </w:rPr>
        <w:t>c mae’n cael ei h</w:t>
      </w:r>
      <w:r>
        <w:rPr>
          <w:rFonts w:ascii="Open Sans" w:hAnsi="Open Sans" w:cs="Open Sans"/>
        </w:rPr>
        <w:t>arw</w:t>
      </w:r>
      <w:r w:rsidR="00BE3A35">
        <w:rPr>
          <w:rFonts w:ascii="Open Sans" w:hAnsi="Open Sans" w:cs="Open Sans"/>
        </w:rPr>
        <w:t>a</w:t>
      </w:r>
      <w:r>
        <w:rPr>
          <w:rFonts w:ascii="Open Sans" w:hAnsi="Open Sans" w:cs="Open Sans"/>
        </w:rPr>
        <w:t xml:space="preserve">in </w:t>
      </w:r>
      <w:r w:rsidR="00EC0DC3">
        <w:rPr>
          <w:rFonts w:ascii="Open Sans" w:hAnsi="Open Sans" w:cs="Open Sans"/>
        </w:rPr>
        <w:t>gan</w:t>
      </w:r>
      <w:r w:rsidRPr="42064782" w:rsidR="00EC0DC3">
        <w:rPr>
          <w:rFonts w:ascii="Open Sans" w:hAnsi="Open Sans" w:cs="Open Sans"/>
        </w:rPr>
        <w:t xml:space="preserve"> </w:t>
      </w:r>
      <w:hyperlink r:id="rId29">
        <w:r w:rsidRPr="42064782" w:rsidR="00EC0DC3">
          <w:rPr>
            <w:rStyle w:val="Hyperlink"/>
            <w:rFonts w:ascii="Open Sans" w:hAnsi="Open Sans" w:cs="Open Sans"/>
            <w:color w:val="auto"/>
          </w:rPr>
          <w:t>The National Archives</w:t>
        </w:r>
      </w:hyperlink>
      <w:r w:rsidR="00EC0DC3">
        <w:t>,</w:t>
      </w:r>
      <w:r w:rsidRPr="42064782" w:rsidR="00EC0DC3">
        <w:rPr>
          <w:rFonts w:ascii="Open Sans" w:hAnsi="Open Sans" w:cs="Open Sans"/>
        </w:rPr>
        <w:t> </w:t>
      </w:r>
      <w:r w:rsidR="00EC0DC3">
        <w:rPr>
          <w:rFonts w:ascii="Open Sans" w:hAnsi="Open Sans" w:cs="Open Sans"/>
        </w:rPr>
        <w:t xml:space="preserve">mewn </w:t>
      </w:r>
      <w:r w:rsidRPr="42064782" w:rsidR="00EC0DC3">
        <w:rPr>
          <w:rFonts w:ascii="Open Sans" w:hAnsi="Open Sans" w:cs="Open Sans"/>
        </w:rPr>
        <w:t>partner</w:t>
      </w:r>
      <w:r w:rsidR="00EC0DC3">
        <w:rPr>
          <w:rFonts w:ascii="Open Sans" w:hAnsi="Open Sans" w:cs="Open Sans"/>
        </w:rPr>
        <w:t xml:space="preserve">iaeth â </w:t>
      </w:r>
      <w:hyperlink r:id="rId30">
        <w:r w:rsidRPr="42064782" w:rsidR="00EC0DC3">
          <w:rPr>
            <w:rStyle w:val="Hyperlink"/>
            <w:rFonts w:ascii="Open Sans" w:hAnsi="Open Sans" w:cs="Open Sans"/>
            <w:color w:val="auto"/>
          </w:rPr>
          <w:t>Leeds Museums &amp; Galleries</w:t>
        </w:r>
      </w:hyperlink>
      <w:r w:rsidRPr="42064782" w:rsidR="00EC0DC3">
        <w:rPr>
          <w:rFonts w:ascii="Open Sans" w:hAnsi="Open Sans" w:cs="Open Sans"/>
        </w:rPr>
        <w:t>,</w:t>
      </w:r>
      <w:r w:rsidR="00EC0DC3">
        <w:rPr>
          <w:rFonts w:ascii="Open Sans" w:hAnsi="Open Sans" w:cs="Open Sans"/>
        </w:rPr>
        <w:t xml:space="preserve"> </w:t>
      </w:r>
      <w:hyperlink r:id="rId31">
        <w:r w:rsidRPr="42064782" w:rsidR="00EC0DC3">
          <w:rPr>
            <w:rStyle w:val="Hyperlink"/>
            <w:rFonts w:ascii="Open Sans" w:hAnsi="Open Sans" w:cs="Open Sans"/>
            <w:color w:val="auto"/>
          </w:rPr>
          <w:t>L</w:t>
        </w:r>
        <w:r w:rsidR="00EC0DC3">
          <w:rPr>
            <w:rStyle w:val="Hyperlink"/>
            <w:rFonts w:ascii="Open Sans" w:hAnsi="Open Sans" w:cs="Open Sans"/>
            <w:color w:val="auto"/>
          </w:rPr>
          <w:t>lyfrgell Genedlaethol Cymru</w:t>
        </w:r>
      </w:hyperlink>
      <w:r w:rsidRPr="42064782" w:rsidR="00EC0DC3">
        <w:rPr>
          <w:rFonts w:ascii="Open Sans" w:hAnsi="Open Sans" w:cs="Open Sans"/>
        </w:rPr>
        <w:t>, a</w:t>
      </w:r>
      <w:r w:rsidR="00EC0DC3">
        <w:rPr>
          <w:rFonts w:ascii="Open Sans" w:hAnsi="Open Sans" w:cs="Open Sans"/>
        </w:rPr>
        <w:t xml:space="preserve">’r </w:t>
      </w:r>
      <w:hyperlink r:id="rId32">
        <w:r w:rsidRPr="42064782" w:rsidR="00EC0DC3">
          <w:rPr>
            <w:rStyle w:val="Hyperlink"/>
            <w:rFonts w:ascii="Open Sans" w:hAnsi="Open Sans" w:cs="Open Sans"/>
            <w:color w:val="auto"/>
          </w:rPr>
          <w:t>Community Archives &amp; Heritage Group</w:t>
        </w:r>
      </w:hyperlink>
      <w:r w:rsidRPr="42064782" w:rsidR="00EC0DC3">
        <w:rPr>
          <w:rFonts w:ascii="Open Sans" w:hAnsi="Open Sans" w:cs="Open Sans"/>
        </w:rPr>
        <w:t xml:space="preserve">. </w:t>
      </w:r>
    </w:p>
    <w:p w:rsidR="00EC0DC3" w:rsidP="00EC0DC3" w:rsidRDefault="00EC0DC3" w14:paraId="2B691D3D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Nod y rhaglen yw ymateb i’r her sy’n bodoli ers tro, sef “sut mae gwneud arloesedd a dysgu o brosiectau sy’n ymwneud â chymunedau yn fwy cynaliadwy</w:t>
      </w:r>
      <w:r w:rsidRPr="42064782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trosglwyddadwy, a hygyrch” yn Orielau, Llyfrgelloedd, Archifau, ac Amgueddfeydd (OLlAA) a sector treftadaeth y DU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Trwy gynnig strwythur ariannu cefnogol a rhaglen ddatblygu ehangach, y nod yw helpu cymunedau a sefydliadau i rannu eu gwaith yn fwy eang a chyfrannu at gorff o wybodaeth sy’n dal i dyfu y gall eraill ddysgu ganddo ac adeiladu arno</w:t>
      </w:r>
      <w:r w:rsidRPr="42064782">
        <w:rPr>
          <w:rFonts w:ascii="Open Sans" w:hAnsi="Open Sans" w:cs="Open Sans"/>
        </w:rPr>
        <w:t>.</w:t>
      </w:r>
    </w:p>
    <w:p w:rsidRPr="00E61946" w:rsidR="00983513" w:rsidP="00AA6610" w:rsidRDefault="009E2FA8" w14:paraId="6535291F" w14:textId="09B67C2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Grantiau Sbarduno yn cynnig cyllid rhwng </w:t>
      </w:r>
      <w:r w:rsidRPr="00E61946" w:rsidR="00AA6610">
        <w:rPr>
          <w:rFonts w:ascii="Open Sans" w:hAnsi="Open Sans" w:cs="Open Sans"/>
        </w:rPr>
        <w:t xml:space="preserve">£500 a £5,000 </w:t>
      </w:r>
      <w:r>
        <w:rPr>
          <w:rFonts w:ascii="Open Sans" w:hAnsi="Open Sans" w:cs="Open Sans"/>
        </w:rPr>
        <w:t>i gefnogi prosiectau archwiliadol, yn y camau cynnar, sy’n ceisio sbarduno syniadau</w:t>
      </w:r>
      <w:r w:rsidR="00C97662">
        <w:rPr>
          <w:rFonts w:ascii="Open Sans" w:hAnsi="Open Sans" w:cs="Open Sans"/>
        </w:rPr>
        <w:t xml:space="preserve"> newydd a dulliau arloesol o ymgysylltu’r gymuned â threftadaeth. Nod penodol y grantiau yw helpu sefydliadau i dreialu</w:t>
      </w:r>
      <w:r w:rsidR="00BF5B8C">
        <w:rPr>
          <w:rFonts w:ascii="Open Sans" w:hAnsi="Open Sans" w:cs="Open Sans"/>
        </w:rPr>
        <w:t xml:space="preserve"> syniadau, creu partneriaethau, neu dreialu gweithgareddau</w:t>
      </w:r>
      <w:r w:rsidRPr="00E61946" w:rsidR="00AA6610">
        <w:rPr>
          <w:rFonts w:ascii="Open Sans" w:hAnsi="Open Sans" w:cs="Open Sans"/>
        </w:rPr>
        <w:t>,</w:t>
      </w:r>
      <w:r w:rsidR="00BF5B8C">
        <w:rPr>
          <w:rFonts w:ascii="Open Sans" w:hAnsi="Open Sans" w:cs="Open Sans"/>
        </w:rPr>
        <w:t xml:space="preserve"> gyda phwyslais cryf ar arbrofi a dysgu</w:t>
      </w:r>
      <w:r w:rsidRPr="00E61946" w:rsidR="00AA6610">
        <w:rPr>
          <w:rFonts w:ascii="Open Sans" w:hAnsi="Open Sans" w:cs="Open Sans"/>
        </w:rPr>
        <w:t xml:space="preserve">. </w:t>
      </w:r>
    </w:p>
    <w:p w:rsidRPr="00E61946" w:rsidR="00AA6610" w:rsidP="00AA6610" w:rsidRDefault="00FC74D6" w14:paraId="7113B8D7" w14:textId="7A0B8E84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Mae ymgeiswyr cymwys yn cynnwys grwpiau cymunedol, orielau, llyfrgelloedd, archifau, ac amgueddfeydd a sefydliadau treftadaeth eraill ledled y DU</w:t>
      </w:r>
      <w:r w:rsidRPr="00E61946" w:rsidR="00983513">
        <w:rPr>
          <w:rFonts w:ascii="Open Sans" w:hAnsi="Open Sans" w:cs="Open Sans"/>
        </w:rPr>
        <w:t>.</w:t>
      </w:r>
    </w:p>
    <w:p w:rsidRPr="00E61946" w:rsidR="00734F6A" w:rsidP="00734F6A" w:rsidRDefault="00FC74D6" w14:paraId="2059095C" w14:textId="236F0430">
      <w:pPr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>Gallai costau cymwys gynnwys</w:t>
      </w:r>
      <w:r w:rsidRPr="00E61946" w:rsidR="46A1DB6B">
        <w:rPr>
          <w:rFonts w:ascii="Open Sans" w:hAnsi="Open Sans" w:cs="Open Sans"/>
        </w:rPr>
        <w:t xml:space="preserve">: </w:t>
      </w:r>
    </w:p>
    <w:p w:rsidRPr="00E61946" w:rsidR="00006D9B" w:rsidP="00006D9B" w:rsidRDefault="007C0B47" w14:paraId="3B48C066" w14:textId="06EB2BB6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Amser s</w:t>
      </w:r>
      <w:r w:rsidRPr="00E61946" w:rsidR="00006D9B">
        <w:rPr>
          <w:rFonts w:ascii="Open Sans" w:hAnsi="Open Sans" w:cs="Open Sans"/>
        </w:rPr>
        <w:t xml:space="preserve">taff </w:t>
      </w:r>
      <w:r>
        <w:rPr>
          <w:rFonts w:ascii="Open Sans" w:hAnsi="Open Sans" w:cs="Open Sans"/>
        </w:rPr>
        <w:t>neu ffioedd gweithwyr llawrydd i gyflenwi’r prosiect</w:t>
      </w:r>
    </w:p>
    <w:p w:rsidRPr="00E61946" w:rsidR="00006D9B" w:rsidP="00006D9B" w:rsidRDefault="007C0B47" w14:paraId="7109E8E3" w14:textId="64AA413F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Deunyddiau a chyflenwadau ar gyfer gweithdai</w:t>
      </w:r>
      <w:r w:rsidRPr="00E61946" w:rsidR="00006D9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arddangosfeydd</w:t>
      </w:r>
      <w:r w:rsidRPr="00E61946" w:rsidR="00006D9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 ddigwyddiadau</w:t>
      </w:r>
    </w:p>
    <w:p w:rsidRPr="00E61946" w:rsidR="00C37231" w:rsidP="00C37231" w:rsidRDefault="00225233" w14:paraId="7A70F4A7" w14:textId="4D328D91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Llogi canolfannau/ystafelloedd neu offer</w:t>
      </w:r>
    </w:p>
    <w:p w:rsidRPr="00E61946" w:rsidR="00C37231" w:rsidP="00C37231" w:rsidRDefault="00225233" w14:paraId="393EF5F5" w14:textId="6B7381B1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Gorbenion trefniadol cyffredinol neu gostau rhedeg craidd</w:t>
      </w:r>
    </w:p>
    <w:p w:rsidRPr="00E61946" w:rsidR="00006D9B" w:rsidP="00006D9B" w:rsidRDefault="005E0656" w14:paraId="1AF6DB15" w14:textId="6152F0BE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Costau teithio a chynhaliaeth y bobl sy’n cymryd rhan yn prosiect</w:t>
      </w:r>
    </w:p>
    <w:p w:rsidRPr="00E61946" w:rsidR="00006D9B" w:rsidP="00006D9B" w:rsidRDefault="005E0656" w14:paraId="0B3F620A" w14:textId="71FBE73B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Gweithgareddau ymgynghori â’r gymuned neu weithgareddau cyd-ddylunio</w:t>
      </w:r>
    </w:p>
    <w:p w:rsidRPr="00E61946" w:rsidR="00006D9B" w:rsidP="00006D9B" w:rsidRDefault="005E0656" w14:paraId="19A0CFF5" w14:textId="6C673DC5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Adnoddau digidol neu </w:t>
      </w:r>
      <w:r w:rsidR="00220606">
        <w:rPr>
          <w:rFonts w:ascii="Open Sans" w:hAnsi="Open Sans" w:cs="Open Sans"/>
        </w:rPr>
        <w:t>lwyfannau i gefnogi ymgysylltiad</w:t>
      </w:r>
    </w:p>
    <w:p w:rsidRPr="00DB3D11" w:rsidR="00006D9B" w:rsidP="00006D9B" w:rsidRDefault="00220606" w14:paraId="4956B7EE" w14:textId="5E72E448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Gwerthuso a dogfennu gweithgareddau peilot</w:t>
      </w:r>
    </w:p>
    <w:p w:rsidR="002138E4" w:rsidP="002138E4" w:rsidRDefault="00220606" w14:paraId="122BD419" w14:textId="5B93D283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Trwy ymgeisio am grant Sbardurno, byddwch hefyd yn cael mynediad i raglen datblygu sgiliau a hyfforddiant bwrpasol</w:t>
      </w:r>
      <w:r w:rsidRPr="00DB3D11" w:rsidR="00B12600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sy’n cynnig dewis eang o gyfleoedd dysgu wedi’u teilwra ar gyfer y cyfleoedd unigryw sy’n wynebu sefydliadau ac ymarferwyr y</w:t>
      </w:r>
      <w:r w:rsidRPr="00DB3D11" w:rsidR="0041125D">
        <w:rPr>
          <w:rFonts w:ascii="Open Sans" w:hAnsi="Open Sans" w:cs="Open Sans"/>
        </w:rPr>
        <w:t xml:space="preserve"> sector. </w:t>
      </w:r>
      <w:r>
        <w:rPr>
          <w:rFonts w:ascii="Open Sans" w:hAnsi="Open Sans" w:cs="Open Sans"/>
        </w:rPr>
        <w:t xml:space="preserve">Bydd y cyfle hwn ar gael i </w:t>
      </w:r>
      <w:r>
        <w:rPr>
          <w:rFonts w:ascii="Open Sans" w:hAnsi="Open Sans" w:cs="Open Sans"/>
          <w:b/>
          <w:bCs/>
        </w:rPr>
        <w:t>bob ymgeisydd</w:t>
      </w:r>
      <w:r w:rsidRPr="00DB3D11" w:rsidR="00290FC1">
        <w:rPr>
          <w:rFonts w:ascii="Open Sans" w:hAnsi="Open Sans" w:cs="Open Sans"/>
          <w:b/>
          <w:bCs/>
        </w:rPr>
        <w:t>,</w:t>
      </w:r>
      <w:r w:rsidRPr="00DB3D11" w:rsidR="00290FC1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ni waeth a yw’n llwyddiannu</w:t>
      </w:r>
      <w:r w:rsidR="00515D70">
        <w:rPr>
          <w:rFonts w:ascii="Open Sans" w:hAnsi="Open Sans" w:cs="Open Sans"/>
        </w:rPr>
        <w:t>s</w:t>
      </w:r>
      <w:r>
        <w:rPr>
          <w:rFonts w:ascii="Open Sans" w:hAnsi="Open Sans" w:cs="Open Sans"/>
        </w:rPr>
        <w:t xml:space="preserve"> neu beidio. </w:t>
      </w:r>
      <w:r w:rsidR="001840B7">
        <w:rPr>
          <w:rFonts w:ascii="Open Sans" w:hAnsi="Open Sans" w:cs="Open Sans"/>
        </w:rPr>
        <w:t xml:space="preserve">Gallwch ddisgwyl gweithdai rhyngweithiol, gweminarau dan arweiniad arbenigwyr, a gweithgareddau cydweithredol </w:t>
      </w:r>
      <w:r w:rsidR="00373495">
        <w:rPr>
          <w:rFonts w:ascii="Open Sans" w:hAnsi="Open Sans" w:cs="Open Sans"/>
        </w:rPr>
        <w:t>er mwyn cryfhau sgiliau proffesiynol, annog rhyngweithio ymhlith cymheiriaid</w:t>
      </w:r>
      <w:r w:rsidRPr="00DB3D11" w:rsidR="0041125D">
        <w:rPr>
          <w:rFonts w:ascii="Open Sans" w:hAnsi="Open Sans" w:cs="Open Sans"/>
        </w:rPr>
        <w:t>, a</w:t>
      </w:r>
      <w:r w:rsidR="00373495">
        <w:rPr>
          <w:rFonts w:ascii="Open Sans" w:hAnsi="Open Sans" w:cs="Open Sans"/>
        </w:rPr>
        <w:t xml:space="preserve"> rhannu arfer gorau</w:t>
      </w:r>
      <w:r w:rsidRPr="00DB3D11" w:rsidR="0041125D">
        <w:rPr>
          <w:rFonts w:ascii="Open Sans" w:hAnsi="Open Sans" w:cs="Open Sans"/>
        </w:rPr>
        <w:t xml:space="preserve">. </w:t>
      </w:r>
      <w:r w:rsidR="00373495">
        <w:rPr>
          <w:rFonts w:ascii="Open Sans" w:hAnsi="Open Sans" w:cs="Open Sans"/>
        </w:rPr>
        <w:t>Bydd y rhaglen yn cael ei llunio ar sail adborth gan gymunedau lleol a phartneriaid y sector</w:t>
      </w:r>
      <w:r w:rsidRPr="00DB3D11" w:rsidR="0041125D">
        <w:rPr>
          <w:rFonts w:ascii="Open Sans" w:hAnsi="Open Sans" w:cs="Open Sans"/>
        </w:rPr>
        <w:t xml:space="preserve">, </w:t>
      </w:r>
      <w:r w:rsidR="00373495">
        <w:rPr>
          <w:rFonts w:ascii="Open Sans" w:hAnsi="Open Sans" w:cs="Open Sans"/>
        </w:rPr>
        <w:t>gan sicrhau ei bod yn berthnasol ac o werth ymarferol i’r rhai sy’n cymryd rhan</w:t>
      </w:r>
      <w:r w:rsidRPr="00DB3D11" w:rsidR="0041125D">
        <w:rPr>
          <w:rFonts w:ascii="Open Sans" w:hAnsi="Open Sans" w:cs="Open Sans"/>
        </w:rPr>
        <w:t>.</w:t>
      </w:r>
      <w:r w:rsidRPr="00DB3D11" w:rsidR="003A63BC">
        <w:rPr>
          <w:rFonts w:ascii="Open Sans" w:hAnsi="Open Sans" w:cs="Open Sans"/>
        </w:rPr>
        <w:t xml:space="preserve"> </w:t>
      </w:r>
      <w:r w:rsidR="00373495">
        <w:rPr>
          <w:rFonts w:ascii="Open Sans" w:hAnsi="Open Sans" w:cs="Open Sans"/>
        </w:rPr>
        <w:t xml:space="preserve">Mae’r rhaglen yn dal i gael ei datblygu </w:t>
      </w:r>
      <w:r w:rsidRPr="00DB3D11" w:rsidR="002138E4">
        <w:rPr>
          <w:rFonts w:ascii="Open Sans" w:hAnsi="Open Sans" w:cs="Open Sans"/>
        </w:rPr>
        <w:t>a</w:t>
      </w:r>
      <w:r w:rsidR="00373495">
        <w:rPr>
          <w:rFonts w:ascii="Open Sans" w:hAnsi="Open Sans" w:cs="Open Sans"/>
        </w:rPr>
        <w:t xml:space="preserve"> bydd rhagor o fanylion yn cael eu cyhoeddi ar ein gwefan yn </w:t>
      </w:r>
      <w:r w:rsidRPr="00DB3D11" w:rsidR="0090044E">
        <w:rPr>
          <w:rFonts w:ascii="Open Sans" w:hAnsi="Open Sans" w:cs="Open Sans"/>
        </w:rPr>
        <w:t xml:space="preserve">2026. </w:t>
      </w:r>
      <w:r w:rsidRPr="00DB3D11" w:rsidR="002138E4">
        <w:rPr>
          <w:rFonts w:ascii="Open Sans" w:hAnsi="Open Sans" w:cs="Open Sans"/>
        </w:rPr>
        <w:t> </w:t>
      </w:r>
    </w:p>
    <w:p w:rsidRPr="00E61946" w:rsidR="00983513" w:rsidP="002138E4" w:rsidRDefault="00C413C6" w14:paraId="4E5148F7" w14:textId="675AC734">
      <w:pPr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</w:rPr>
        <w:t>Bydd dau gylch ymgeisio ar gyfer grantiau Sbarduno, a bydd y panel yn adolygu ceisiadau cyn pen dau fis ar ôl y dyddiad cau</w:t>
      </w:r>
      <w:r w:rsidR="00DB3D11">
        <w:rPr>
          <w:rFonts w:ascii="Open Sans" w:hAnsi="Open Sans" w:cs="Open Sans"/>
        </w:rPr>
        <w:t>.</w:t>
      </w:r>
    </w:p>
    <w:p w:rsidR="00DD4BAE" w:rsidP="00734F6A" w:rsidRDefault="00373495" w14:paraId="4B3536B0" w14:textId="3AFBF45E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Os oes gennych unrhyw gwestiynau am y cynllun, gallwch gysylltu â</w:t>
      </w:r>
      <w:r w:rsidRPr="00E61946" w:rsidR="00D256EB">
        <w:rPr>
          <w:rFonts w:ascii="Open Sans" w:hAnsi="Open Sans" w:cs="Open Sans"/>
        </w:rPr>
        <w:t xml:space="preserve"> </w:t>
      </w:r>
      <w:hyperlink w:history="1" r:id="rId33">
        <w:r w:rsidRPr="00E61946" w:rsidR="00D256EB">
          <w:rPr>
            <w:rStyle w:val="Hyperlink"/>
            <w:rFonts w:ascii="Open Sans" w:hAnsi="Open Sans" w:cs="Open Sans"/>
            <w:color w:val="auto"/>
          </w:rPr>
          <w:t>Sophie Anstee de Mas</w:t>
        </w:r>
      </w:hyperlink>
      <w:r w:rsidRPr="00E61946" w:rsidR="00D256E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Rheolwr yr Hwb Cymunedol</w:t>
      </w:r>
      <w:r w:rsidR="00D256E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 gallwch</w:t>
      </w:r>
      <w:r w:rsidR="00D256EB">
        <w:rPr>
          <w:rFonts w:ascii="Open Sans" w:hAnsi="Open Sans" w:cs="Open Sans"/>
        </w:rPr>
        <w:t xml:space="preserve"> </w:t>
      </w:r>
      <w:hyperlink w:history="1" r:id="rId34">
        <w:r>
          <w:rPr>
            <w:rStyle w:val="Hyperlink"/>
            <w:rFonts w:ascii="Open Sans" w:hAnsi="Open Sans" w:cs="Open Sans"/>
          </w:rPr>
          <w:t xml:space="preserve">drefnu ymgynghoriad </w:t>
        </w:r>
        <w:r w:rsidRPr="00D256EB" w:rsidR="00D256EB">
          <w:rPr>
            <w:rStyle w:val="Hyperlink"/>
            <w:rFonts w:ascii="Open Sans" w:hAnsi="Open Sans" w:cs="Open Sans"/>
          </w:rPr>
          <w:t>30 m</w:t>
        </w:r>
        <w:r>
          <w:rPr>
            <w:rStyle w:val="Hyperlink"/>
            <w:rFonts w:ascii="Open Sans" w:hAnsi="Open Sans" w:cs="Open Sans"/>
          </w:rPr>
          <w:t>unud o hyd</w:t>
        </w:r>
      </w:hyperlink>
      <w:r w:rsidR="00D256EB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gydag aelod o dîm yr Hwb Cymunedol</w:t>
      </w:r>
      <w:r w:rsidR="00D256EB">
        <w:rPr>
          <w:rFonts w:ascii="Open Sans" w:hAnsi="Open Sans" w:cs="Open Sans"/>
        </w:rPr>
        <w:t>.</w:t>
      </w:r>
    </w:p>
    <w:p w:rsidR="009839BC" w:rsidP="009839BC" w:rsidRDefault="009839BC" w14:paraId="67C97411" w14:textId="77777777">
      <w:pPr>
        <w:pBdr>
          <w:bottom w:val="single" w:color="auto" w:sz="12" w:space="1"/>
        </w:pBdr>
        <w:rPr>
          <w:rFonts w:ascii="Open Sans" w:hAnsi="Open Sans" w:cs="Open Sans"/>
          <w:b/>
          <w:bCs/>
          <w:u w:val="single"/>
        </w:rPr>
      </w:pPr>
      <w:r w:rsidRPr="00721C94">
        <w:rPr>
          <w:rFonts w:ascii="Open Sans" w:hAnsi="Open Sans" w:cs="Open Sans"/>
          <w:b/>
          <w:bCs/>
          <w:highlight w:val="green"/>
          <w:u w:val="single"/>
        </w:rPr>
        <w:t>INSERT DEFINITION</w:t>
      </w:r>
      <w:r>
        <w:rPr>
          <w:rFonts w:ascii="Open Sans" w:hAnsi="Open Sans" w:cs="Open Sans"/>
          <w:b/>
          <w:bCs/>
          <w:highlight w:val="green"/>
          <w:u w:val="single"/>
        </w:rPr>
        <w:t>S</w:t>
      </w:r>
    </w:p>
    <w:p w:rsidR="009839BC" w:rsidP="009839BC" w:rsidRDefault="00C413C6" w14:paraId="367699FA" w14:textId="70766F3D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Beth yw Treftadaeth Gymunedol</w:t>
      </w:r>
      <w:r w:rsidR="009839BC">
        <w:rPr>
          <w:rFonts w:ascii="Open Sans" w:hAnsi="Open Sans" w:cs="Open Sans"/>
          <w:b/>
          <w:bCs/>
        </w:rPr>
        <w:t>?</w:t>
      </w:r>
      <w:r w:rsidRPr="42064782" w:rsidR="009839BC">
        <w:rPr>
          <w:rFonts w:ascii="Open Sans" w:hAnsi="Open Sans" w:cs="Open Sans"/>
        </w:rPr>
        <w:t xml:space="preserve"> </w:t>
      </w:r>
    </w:p>
    <w:p w:rsidR="009839BC" w:rsidP="009839BC" w:rsidRDefault="00004632" w14:paraId="7EFDD193" w14:textId="55700B95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Treftadaeth Gymunedol yw’r arfer o gofnodi</w:t>
      </w:r>
      <w:r w:rsidRPr="42064782" w:rsidR="009839BC">
        <w:rPr>
          <w:rFonts w:ascii="Open Sans" w:hAnsi="Open Sans" w:cs="Open Sans"/>
        </w:rPr>
        <w:t>,</w:t>
      </w:r>
      <w:r>
        <w:rPr>
          <w:rFonts w:ascii="Open Sans" w:hAnsi="Open Sans" w:cs="Open Sans"/>
        </w:rPr>
        <w:t xml:space="preserve"> dehongli a rhannu diwylliannau, hanesion a straeon am bobl a grwpiau o bobl</w:t>
      </w:r>
      <w:r w:rsidRPr="42064782" w:rsidR="009839BC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Gellir rhannu’r hanesion hyn drwy ddogfennau ysgrifenedig, hanesion llafar, celf weledol, llyfrau, cerddoriaeth a</w:t>
      </w:r>
      <w:r w:rsidR="00A46C6C">
        <w:rPr>
          <w:rFonts w:ascii="Open Sans" w:hAnsi="Open Sans" w:cs="Open Sans"/>
        </w:rPr>
        <w:t>c</w:t>
      </w:r>
      <w:r>
        <w:rPr>
          <w:rFonts w:ascii="Open Sans" w:hAnsi="Open Sans" w:cs="Open Sans"/>
        </w:rPr>
        <w:t xml:space="preserve"> </w:t>
      </w:r>
      <w:r w:rsidR="00D72E8B">
        <w:rPr>
          <w:rFonts w:ascii="Open Sans" w:hAnsi="Open Sans" w:cs="Open Sans"/>
        </w:rPr>
        <w:t xml:space="preserve">yn </w:t>
      </w:r>
      <w:r>
        <w:rPr>
          <w:rFonts w:ascii="Open Sans" w:hAnsi="Open Sans" w:cs="Open Sans"/>
        </w:rPr>
        <w:t>ieithoedd, bwyd</w:t>
      </w:r>
      <w:r w:rsidR="00D72E8B">
        <w:rPr>
          <w:rFonts w:ascii="Open Sans" w:hAnsi="Open Sans" w:cs="Open Sans"/>
        </w:rPr>
        <w:t xml:space="preserve"> a </w:t>
      </w:r>
      <w:r>
        <w:rPr>
          <w:rFonts w:ascii="Open Sans" w:hAnsi="Open Sans" w:cs="Open Sans"/>
        </w:rPr>
        <w:t>chwaraeon</w:t>
      </w:r>
      <w:r w:rsidR="00D72E8B">
        <w:rPr>
          <w:rFonts w:ascii="Open Sans" w:hAnsi="Open Sans" w:cs="Open Sans"/>
        </w:rPr>
        <w:t xml:space="preserve"> pobl</w:t>
      </w:r>
      <w:r w:rsidR="00A46C6C">
        <w:rPr>
          <w:rFonts w:ascii="Open Sans" w:hAnsi="Open Sans" w:cs="Open Sans"/>
        </w:rPr>
        <w:t xml:space="preserve">, </w:t>
      </w:r>
      <w:r w:rsidR="00D72E8B">
        <w:rPr>
          <w:rFonts w:ascii="Open Sans" w:hAnsi="Open Sans" w:cs="Open Sans"/>
        </w:rPr>
        <w:t xml:space="preserve">eu </w:t>
      </w:r>
      <w:r w:rsidR="00A46C6C">
        <w:rPr>
          <w:rFonts w:ascii="Open Sans" w:hAnsi="Open Sans" w:cs="Open Sans"/>
        </w:rPr>
        <w:t>bywyd</w:t>
      </w:r>
      <w:r w:rsidR="00D72E8B">
        <w:rPr>
          <w:rFonts w:ascii="Open Sans" w:hAnsi="Open Sans" w:cs="Open Sans"/>
        </w:rPr>
        <w:t>au</w:t>
      </w:r>
      <w:r w:rsidR="00A46C6C">
        <w:rPr>
          <w:rFonts w:ascii="Open Sans" w:hAnsi="Open Sans" w:cs="Open Sans"/>
        </w:rPr>
        <w:t xml:space="preserve"> </w:t>
      </w:r>
      <w:r w:rsidR="00D72E8B">
        <w:rPr>
          <w:rFonts w:ascii="Open Sans" w:hAnsi="Open Sans" w:cs="Open Sans"/>
        </w:rPr>
        <w:t>b</w:t>
      </w:r>
      <w:r w:rsidR="00A46C6C">
        <w:rPr>
          <w:rFonts w:ascii="Open Sans" w:hAnsi="Open Sans" w:cs="Open Sans"/>
        </w:rPr>
        <w:t>ob dydd a</w:t>
      </w:r>
      <w:r w:rsidR="00D72E8B">
        <w:rPr>
          <w:rFonts w:ascii="Open Sans" w:hAnsi="Open Sans" w:cs="Open Sans"/>
        </w:rPr>
        <w:t>’u h</w:t>
      </w:r>
      <w:r w:rsidR="00A46C6C">
        <w:rPr>
          <w:rFonts w:ascii="Open Sans" w:hAnsi="Open Sans" w:cs="Open Sans"/>
        </w:rPr>
        <w:t xml:space="preserve">achlysuron </w:t>
      </w:r>
      <w:r w:rsidR="00A46C6C">
        <w:rPr>
          <w:rFonts w:ascii="Open Sans" w:hAnsi="Open Sans" w:cs="Open Sans"/>
        </w:rPr>
        <w:lastRenderedPageBreak/>
        <w:t>arbennig.</w:t>
      </w:r>
      <w:r w:rsidRPr="42064782" w:rsidR="009839BC">
        <w:rPr>
          <w:rFonts w:ascii="Open Sans" w:hAnsi="Open Sans" w:cs="Open Sans"/>
        </w:rPr>
        <w:t xml:space="preserve"> </w:t>
      </w:r>
      <w:r w:rsidR="00D72E8B">
        <w:rPr>
          <w:rFonts w:ascii="Open Sans" w:hAnsi="Open Sans" w:cs="Open Sans"/>
        </w:rPr>
        <w:t>Dyma hanesion a straeon pobl, y straeon cymhleth a syml am y ffordd rydym yn byw ac yn rhannu gyda’n gilydd</w:t>
      </w:r>
      <w:r w:rsidRPr="42064782" w:rsidR="009839BC">
        <w:rPr>
          <w:rFonts w:ascii="Open Sans" w:hAnsi="Open Sans" w:cs="Open Sans"/>
        </w:rPr>
        <w:t xml:space="preserve">. </w:t>
      </w:r>
      <w:r w:rsidR="00591F78">
        <w:rPr>
          <w:rFonts w:ascii="Open Sans" w:hAnsi="Open Sans" w:cs="Open Sans"/>
        </w:rPr>
        <w:t xml:space="preserve">Bellach mae mwy a mwy o’r </w:t>
      </w:r>
      <w:r w:rsidR="00D72E8B">
        <w:rPr>
          <w:rFonts w:ascii="Open Sans" w:hAnsi="Open Sans" w:cs="Open Sans"/>
        </w:rPr>
        <w:t xml:space="preserve">straeon hyn yn cael eu cofnodi’n ddigidol, ond mae gennym hanes cyfoethog o dreftadaeth lafar sy’n ymestyn yn ôl </w:t>
      </w:r>
      <w:r w:rsidR="00591F78">
        <w:rPr>
          <w:rFonts w:ascii="Open Sans" w:hAnsi="Open Sans" w:cs="Open Sans"/>
        </w:rPr>
        <w:t>am filoedd o flynyddoedd</w:t>
      </w:r>
      <w:r w:rsidRPr="42064782" w:rsidR="009839BC">
        <w:rPr>
          <w:rFonts w:ascii="Open Sans" w:hAnsi="Open Sans" w:cs="Open Sans"/>
        </w:rPr>
        <w:t xml:space="preserve">. </w:t>
      </w:r>
      <w:r w:rsidR="00591F78">
        <w:rPr>
          <w:rFonts w:ascii="Open Sans" w:hAnsi="Open Sans" w:cs="Open Sans"/>
        </w:rPr>
        <w:t>Mae treftadaeth gymunedol yn bwysig oherwydd yr hanesion mae’n eu hadrodd</w:t>
      </w:r>
      <w:r w:rsidRPr="42064782" w:rsidR="009839BC">
        <w:rPr>
          <w:rFonts w:ascii="Open Sans" w:hAnsi="Open Sans" w:cs="Open Sans"/>
        </w:rPr>
        <w:t>, a</w:t>
      </w:r>
      <w:r w:rsidR="00591F78">
        <w:rPr>
          <w:rFonts w:ascii="Open Sans" w:hAnsi="Open Sans" w:cs="Open Sans"/>
        </w:rPr>
        <w:t>’r mewnwelediadau i brofiadau unigryw a chyffredin pobl</w:t>
      </w:r>
      <w:r w:rsidRPr="42064782" w:rsidR="009839BC">
        <w:rPr>
          <w:rFonts w:ascii="Open Sans" w:hAnsi="Open Sans" w:cs="Open Sans"/>
        </w:rPr>
        <w:t xml:space="preserve">. </w:t>
      </w:r>
      <w:r w:rsidR="00591F78">
        <w:rPr>
          <w:rFonts w:ascii="Open Sans" w:hAnsi="Open Sans" w:cs="Open Sans"/>
        </w:rPr>
        <w:t>Mae’r hanesion hyn gan bawb, am bawb, ar gyfer pawb</w:t>
      </w:r>
      <w:r w:rsidRPr="42064782" w:rsidR="009839BC">
        <w:rPr>
          <w:rFonts w:ascii="Open Sans" w:hAnsi="Open Sans" w:cs="Open Sans"/>
        </w:rPr>
        <w:t xml:space="preserve">. </w:t>
      </w:r>
    </w:p>
    <w:p w:rsidR="009839BC" w:rsidP="009839BC" w:rsidRDefault="00591F78" w14:paraId="6A5DF8B9" w14:textId="3E9FCDE0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Beth yw Grŵp Cymunedol</w:t>
      </w:r>
      <w:r w:rsidR="009839BC">
        <w:rPr>
          <w:rFonts w:ascii="Open Sans" w:hAnsi="Open Sans" w:cs="Open Sans"/>
          <w:b/>
          <w:bCs/>
        </w:rPr>
        <w:t>?</w:t>
      </w:r>
    </w:p>
    <w:p w:rsidR="009839BC" w:rsidP="009839BC" w:rsidRDefault="00591F78" w14:paraId="321BC905" w14:textId="2126E10A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Grŵp cymunedol yw grŵp wedi’i drefnu o bobl sy’n dod at ei gilydd i roi sylw i angen, diddordeb neu brofiad cyffredin mewn ardal ddaearyddol benodol neu faes o ddiddordeb cymunedol</w:t>
      </w:r>
      <w:r w:rsidR="009839BC">
        <w:rPr>
          <w:rFonts w:ascii="Open Sans" w:hAnsi="Open Sans" w:cs="Open Sans"/>
        </w:rPr>
        <w:t xml:space="preserve">. </w:t>
      </w:r>
      <w:r w:rsidR="00C77B4B">
        <w:rPr>
          <w:rFonts w:ascii="Open Sans" w:hAnsi="Open Sans" w:cs="Open Sans"/>
        </w:rPr>
        <w:t>Dylent fod yn fannau lle gellir cydweithio er budd y cyhoedd</w:t>
      </w:r>
      <w:r w:rsidR="009839BC">
        <w:rPr>
          <w:rFonts w:ascii="Open Sans" w:hAnsi="Open Sans" w:cs="Open Sans"/>
        </w:rPr>
        <w:t xml:space="preserve">.  </w:t>
      </w:r>
    </w:p>
    <w:p w:rsidR="009839BC" w:rsidP="009839BC" w:rsidRDefault="00C77B4B" w14:paraId="6EFB894C" w14:textId="034E98F6">
      <w:pPr>
        <w:pBdr>
          <w:bottom w:val="single" w:color="auto" w:sz="12" w:space="1"/>
        </w:pBdr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</w:rPr>
        <w:t>Ydych chi’n gymwys am arian</w:t>
      </w:r>
      <w:r w:rsidR="009839BC">
        <w:rPr>
          <w:rFonts w:ascii="Open Sans" w:hAnsi="Open Sans" w:cs="Open Sans"/>
          <w:b/>
          <w:bCs/>
        </w:rPr>
        <w:t>?</w:t>
      </w:r>
    </w:p>
    <w:p w:rsidR="009839BC" w:rsidP="009839BC" w:rsidRDefault="00C77B4B" w14:paraId="42CF2990" w14:textId="2AA21594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I benderfynu a ydych chi’n gymwys am arian</w:t>
      </w:r>
      <w:r w:rsidRPr="005755C2" w:rsidR="009839BC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dylech ystyried a ydych chi’n sefydliad OLlAA</w:t>
      </w:r>
      <w:r w:rsidR="009839BC">
        <w:rPr>
          <w:rFonts w:ascii="Open Sans" w:hAnsi="Open Sans" w:cs="Open Sans"/>
        </w:rPr>
        <w:t xml:space="preserve"> (</w:t>
      </w:r>
      <w:r>
        <w:rPr>
          <w:rFonts w:ascii="Open Sans" w:hAnsi="Open Sans" w:cs="Open Sans"/>
        </w:rPr>
        <w:t>Orielau</w:t>
      </w:r>
      <w:r w:rsidR="009839BC">
        <w:rPr>
          <w:rFonts w:ascii="Open Sans" w:hAnsi="Open Sans" w:cs="Open Sans"/>
        </w:rPr>
        <w:t>, L</w:t>
      </w:r>
      <w:r>
        <w:rPr>
          <w:rFonts w:ascii="Open Sans" w:hAnsi="Open Sans" w:cs="Open Sans"/>
        </w:rPr>
        <w:t>lyfrgelloedd</w:t>
      </w:r>
      <w:r w:rsidR="009839BC">
        <w:rPr>
          <w:rFonts w:ascii="Open Sans" w:hAnsi="Open Sans" w:cs="Open Sans"/>
        </w:rPr>
        <w:t>, Archi</w:t>
      </w:r>
      <w:r>
        <w:rPr>
          <w:rFonts w:ascii="Open Sans" w:hAnsi="Open Sans" w:cs="Open Sans"/>
        </w:rPr>
        <w:t>fau ac Amgueddfeydd</w:t>
      </w:r>
      <w:r w:rsidR="009839BC">
        <w:rPr>
          <w:rFonts w:ascii="Open Sans" w:hAnsi="Open Sans" w:cs="Open Sans"/>
        </w:rPr>
        <w:t xml:space="preserve">) </w:t>
      </w:r>
      <w:r>
        <w:rPr>
          <w:rFonts w:ascii="Open Sans" w:hAnsi="Open Sans" w:cs="Open Sans"/>
        </w:rPr>
        <w:t xml:space="preserve">neu </w:t>
      </w:r>
      <w:r w:rsidR="000054CE">
        <w:rPr>
          <w:rFonts w:ascii="Open Sans" w:hAnsi="Open Sans" w:cs="Open Sans"/>
        </w:rPr>
        <w:t>sefydliad T</w:t>
      </w:r>
      <w:r>
        <w:rPr>
          <w:rFonts w:ascii="Open Sans" w:hAnsi="Open Sans" w:cs="Open Sans"/>
        </w:rPr>
        <w:t>reftadaeth</w:t>
      </w:r>
      <w:r w:rsidR="009839BC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neu’n rhan o grŵp cymunedol fel y diffiniad uchod</w:t>
      </w:r>
      <w:r w:rsidR="009839BC">
        <w:rPr>
          <w:rFonts w:ascii="Open Sans" w:hAnsi="Open Sans" w:cs="Open Sans"/>
        </w:rPr>
        <w:t xml:space="preserve">? </w:t>
      </w:r>
    </w:p>
    <w:p w:rsidR="009839BC" w:rsidP="009839BC" w:rsidRDefault="00C77B4B" w14:paraId="207A4405" w14:textId="37D838FB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Yna, dylech ystyried a fyddai eich gweithgaredd arfaethedig yn </w:t>
      </w:r>
      <w:r w:rsidR="00D5670F">
        <w:rPr>
          <w:rFonts w:ascii="Open Sans" w:hAnsi="Open Sans" w:cs="Open Sans"/>
        </w:rPr>
        <w:t>cael ei ystyried yn dreftadaeth gymunedol</w:t>
      </w:r>
      <w:r w:rsidRPr="005755C2" w:rsidR="009839BC">
        <w:rPr>
          <w:rFonts w:ascii="Open Sans" w:hAnsi="Open Sans" w:cs="Open Sans"/>
        </w:rPr>
        <w:t xml:space="preserve">: </w:t>
      </w:r>
      <w:r w:rsidR="00D5670F">
        <w:rPr>
          <w:rFonts w:ascii="Open Sans" w:hAnsi="Open Sans" w:cs="Open Sans"/>
        </w:rPr>
        <w:t>a yw eich prosiect yn gweithio i gofnodi neu rannu hanesion, diwylliannau neu straeon</w:t>
      </w:r>
      <w:r w:rsidR="009839BC">
        <w:rPr>
          <w:rFonts w:ascii="Open Sans" w:hAnsi="Open Sans" w:cs="Open Sans"/>
        </w:rPr>
        <w:t xml:space="preserve">? </w:t>
      </w:r>
      <w:r w:rsidR="00D5670F">
        <w:rPr>
          <w:rFonts w:ascii="Open Sans" w:hAnsi="Open Sans" w:cs="Open Sans"/>
        </w:rPr>
        <w:t>A yw’n archwilio ein canfyddiad o fan</w:t>
      </w:r>
      <w:r w:rsidR="008F1A84">
        <w:rPr>
          <w:rFonts w:ascii="Open Sans" w:hAnsi="Open Sans" w:cs="Open Sans"/>
        </w:rPr>
        <w:t>nau</w:t>
      </w:r>
      <w:r w:rsidR="00D5670F">
        <w:rPr>
          <w:rFonts w:ascii="Open Sans" w:hAnsi="Open Sans" w:cs="Open Sans"/>
        </w:rPr>
        <w:t>, lle</w:t>
      </w:r>
      <w:r w:rsidR="008F1A84">
        <w:rPr>
          <w:rFonts w:ascii="Open Sans" w:hAnsi="Open Sans" w:cs="Open Sans"/>
        </w:rPr>
        <w:t>oedd</w:t>
      </w:r>
      <w:r w:rsidR="00D5670F">
        <w:rPr>
          <w:rFonts w:ascii="Open Sans" w:hAnsi="Open Sans" w:cs="Open Sans"/>
        </w:rPr>
        <w:t>, neu berthyn</w:t>
      </w:r>
      <w:r w:rsidR="009839BC">
        <w:rPr>
          <w:rFonts w:ascii="Open Sans" w:hAnsi="Open Sans" w:cs="Open Sans"/>
        </w:rPr>
        <w:t xml:space="preserve">? </w:t>
      </w:r>
      <w:r w:rsidR="00D5670F">
        <w:rPr>
          <w:rFonts w:ascii="Open Sans" w:hAnsi="Open Sans" w:cs="Open Sans"/>
        </w:rPr>
        <w:t>Ydych chi’n ceisio newid y pwyslais o’r hanesion cenedlaethol arferol i naratif mwy lleol</w:t>
      </w:r>
      <w:r w:rsidR="009839BC">
        <w:rPr>
          <w:rFonts w:ascii="Open Sans" w:hAnsi="Open Sans" w:cs="Open Sans"/>
        </w:rPr>
        <w:t xml:space="preserve">? </w:t>
      </w:r>
    </w:p>
    <w:p w:rsidRPr="005755C2" w:rsidR="009839BC" w:rsidP="009839BC" w:rsidRDefault="00D5670F" w14:paraId="0D902AF8" w14:textId="369C1C20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Os yw eich gwaith yn cyd-fynd â’r diffiniadau hyn, mae’n debygol eich bod yn gymwys i ymgeisio</w:t>
      </w:r>
      <w:r w:rsidRPr="005755C2" w:rsidR="009839BC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 xml:space="preserve">I gael manylion cynhwysfawr </w:t>
      </w:r>
      <w:r w:rsidR="003B2625">
        <w:rPr>
          <w:rFonts w:ascii="Open Sans" w:hAnsi="Open Sans" w:cs="Open Sans"/>
        </w:rPr>
        <w:t xml:space="preserve">am </w:t>
      </w:r>
      <w:r>
        <w:rPr>
          <w:rFonts w:ascii="Open Sans" w:hAnsi="Open Sans" w:cs="Open Sans"/>
        </w:rPr>
        <w:t xml:space="preserve">y meini prawf </w:t>
      </w:r>
      <w:r w:rsidR="003B2625">
        <w:rPr>
          <w:rFonts w:ascii="Open Sans" w:hAnsi="Open Sans" w:cs="Open Sans"/>
        </w:rPr>
        <w:t>a’r dull ymgeisio, edrychwch ar y tudalennau Sut i Ymgeisio</w:t>
      </w:r>
      <w:r w:rsidRPr="005755C2" w:rsidR="009839BC">
        <w:rPr>
          <w:rFonts w:ascii="Open Sans" w:hAnsi="Open Sans" w:cs="Open Sans"/>
        </w:rPr>
        <w:t>.</w:t>
      </w:r>
      <w:r w:rsidR="009839BC">
        <w:rPr>
          <w:rFonts w:ascii="Open Sans" w:hAnsi="Open Sans" w:cs="Open Sans"/>
        </w:rPr>
        <w:t xml:space="preserve"> </w:t>
      </w:r>
    </w:p>
    <w:p w:rsidRPr="00E61946" w:rsidR="009839BC" w:rsidP="00734F6A" w:rsidRDefault="009839BC" w14:paraId="575EB819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Pr="00E61946" w:rsidR="00DD4A85" w:rsidP="00DD4A85" w:rsidRDefault="00DD4A85" w14:paraId="5BC5F1F1" w14:textId="77777777">
      <w:pPr>
        <w:rPr>
          <w:rFonts w:ascii="Open Sans" w:hAnsi="Open Sans" w:cs="Open Sans"/>
        </w:rPr>
      </w:pPr>
    </w:p>
    <w:p w:rsidRPr="00E61946" w:rsidR="00C80DFF" w:rsidP="00C80DFF" w:rsidRDefault="003B2625" w14:paraId="0790EC68" w14:textId="1C7DE3CF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Sut i Ymgeisio</w:t>
      </w:r>
    </w:p>
    <w:p w:rsidRPr="00E61946" w:rsidR="00DD4BAE" w:rsidP="00E61946" w:rsidRDefault="003B2625" w14:paraId="46F33974" w14:textId="663BEA82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Amserlen</w:t>
      </w:r>
    </w:p>
    <w:p w:rsidRPr="00E61946" w:rsidR="00B0353C" w:rsidP="00DD4BAE" w:rsidRDefault="003B2625" w14:paraId="04D585D2" w14:textId="438C8BAC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dau gylch ymgeisio ar gyfer y Grantiau Sbarduno: bydd un yn cael ei lansio ym mis Medi </w:t>
      </w:r>
      <w:r w:rsidRPr="00E61946" w:rsidR="00B0353C">
        <w:rPr>
          <w:rFonts w:ascii="Open Sans" w:hAnsi="Open Sans" w:cs="Open Sans"/>
        </w:rPr>
        <w:t>2025 a</w:t>
      </w:r>
      <w:r>
        <w:rPr>
          <w:rFonts w:ascii="Open Sans" w:hAnsi="Open Sans" w:cs="Open Sans"/>
        </w:rPr>
        <w:t xml:space="preserve">’r llall ym mis Chwefror </w:t>
      </w:r>
      <w:r w:rsidRPr="00E61946" w:rsidR="00B0353C">
        <w:rPr>
          <w:rFonts w:ascii="Open Sans" w:hAnsi="Open Sans" w:cs="Open Sans"/>
        </w:rPr>
        <w:t>2026</w:t>
      </w:r>
      <w:r w:rsidRPr="00E61946" w:rsidR="0083347A">
        <w:rPr>
          <w:rFonts w:ascii="Open Sans" w:hAnsi="Open Sans" w:cs="Open Sans"/>
        </w:rPr>
        <w:t>:</w:t>
      </w:r>
    </w:p>
    <w:tbl>
      <w:tblPr>
        <w:tblStyle w:val="GridTable4"/>
        <w:tblW w:w="0" w:type="auto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ook w:val="04A0" w:firstRow="1" w:lastRow="0" w:firstColumn="1" w:lastColumn="0" w:noHBand="0" w:noVBand="1"/>
      </w:tblPr>
      <w:tblGrid>
        <w:gridCol w:w="1129"/>
        <w:gridCol w:w="2410"/>
        <w:gridCol w:w="2693"/>
        <w:gridCol w:w="2784"/>
      </w:tblGrid>
      <w:tr w:rsidRPr="00E61946" w:rsidR="00E61946" w:rsidTr="00B31F30" w14:paraId="58080B2B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B13AF1" w:rsidP="00221A6A" w:rsidRDefault="003B2625" w14:paraId="5AECC348" w14:textId="2D697914">
            <w:pPr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Cylch</w:t>
            </w:r>
            <w:r w:rsidRPr="00E61946" w:rsidR="00B13AF1">
              <w:rPr>
                <w:rFonts w:ascii="Open Sans" w:hAnsi="Open Sans" w:cs="Open Sans"/>
                <w:color w:val="auto"/>
              </w:rPr>
              <w:t xml:space="preserve"> </w:t>
            </w:r>
          </w:p>
        </w:tc>
        <w:tc>
          <w:tcPr>
            <w:tcW w:w="2410" w:type="dxa"/>
          </w:tcPr>
          <w:p w:rsidRPr="00E61946" w:rsidR="00B13AF1" w:rsidP="00221A6A" w:rsidRDefault="003B2625" w14:paraId="480C754D" w14:textId="503B2D8F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Yn agor</w:t>
            </w:r>
          </w:p>
        </w:tc>
        <w:tc>
          <w:tcPr>
            <w:tcW w:w="2693" w:type="dxa"/>
          </w:tcPr>
          <w:p w:rsidRPr="00E61946" w:rsidR="00B13AF1" w:rsidP="00221A6A" w:rsidRDefault="003B2625" w14:paraId="20FCE424" w14:textId="6F374EB0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Yn cau</w:t>
            </w:r>
          </w:p>
        </w:tc>
        <w:tc>
          <w:tcPr>
            <w:tcW w:w="2784" w:type="dxa"/>
          </w:tcPr>
          <w:p w:rsidRPr="00E61946" w:rsidR="00B13AF1" w:rsidP="00221A6A" w:rsidRDefault="003B2625" w14:paraId="20C8F267" w14:textId="342DB693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 xml:space="preserve">Cyfarfod y </w:t>
            </w:r>
            <w:r w:rsidRPr="00E61946" w:rsidR="00B13AF1">
              <w:rPr>
                <w:rFonts w:ascii="Open Sans" w:hAnsi="Open Sans" w:cs="Open Sans"/>
                <w:color w:val="auto"/>
              </w:rPr>
              <w:t xml:space="preserve">Panel </w:t>
            </w:r>
          </w:p>
        </w:tc>
      </w:tr>
      <w:tr w:rsidRPr="00E61946" w:rsidR="00E61946" w:rsidTr="00B31F30" w14:paraId="2DBE0E29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B13AF1" w:rsidP="00221A6A" w:rsidRDefault="00B13AF1" w14:paraId="47A161D6" w14:textId="77777777">
            <w:pPr>
              <w:rPr>
                <w:rFonts w:ascii="Open Sans" w:hAnsi="Open Sans" w:cs="Open Sans"/>
                <w:b w:val="0"/>
                <w:bCs w:val="0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1</w:t>
            </w:r>
          </w:p>
        </w:tc>
        <w:tc>
          <w:tcPr>
            <w:tcW w:w="2410" w:type="dxa"/>
          </w:tcPr>
          <w:p w:rsidRPr="00E61946" w:rsidR="00B13AF1" w:rsidP="00221A6A" w:rsidRDefault="00B13AF1" w14:paraId="15333A31" w14:textId="0840F5A6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15 </w:t>
            </w:r>
            <w:r w:rsidR="003B2625">
              <w:rPr>
                <w:rFonts w:ascii="Open Sans" w:hAnsi="Open Sans" w:cs="Open Sans"/>
                <w:sz w:val="22"/>
                <w:szCs w:val="20"/>
              </w:rPr>
              <w:t xml:space="preserve">Medi 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>2025</w:t>
            </w:r>
          </w:p>
        </w:tc>
        <w:tc>
          <w:tcPr>
            <w:tcW w:w="2693" w:type="dxa"/>
          </w:tcPr>
          <w:p w:rsidRPr="00E61946" w:rsidR="00B13AF1" w:rsidP="00221A6A" w:rsidRDefault="00B31F30" w14:paraId="694C2F68" w14:textId="42859FC3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28 </w:t>
            </w:r>
            <w:r w:rsidR="003B2625">
              <w:rPr>
                <w:rFonts w:ascii="Open Sans" w:hAnsi="Open Sans" w:cs="Open Sans"/>
                <w:b/>
                <w:bCs/>
                <w:sz w:val="22"/>
                <w:szCs w:val="20"/>
              </w:rPr>
              <w:t>Tachwedd</w:t>
            </w: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2025</w:t>
            </w:r>
          </w:p>
        </w:tc>
        <w:tc>
          <w:tcPr>
            <w:tcW w:w="2784" w:type="dxa"/>
          </w:tcPr>
          <w:p w:rsidRPr="00E61946" w:rsidR="00B13AF1" w:rsidP="00221A6A" w:rsidRDefault="003B2625" w14:paraId="2AC39F2B" w14:textId="691A5D8A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Ionawr</w:t>
            </w:r>
            <w:r w:rsidRPr="00E61946" w:rsidR="00B31F30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</w:tr>
      <w:tr w:rsidRPr="00E61946" w:rsidR="00E61946" w:rsidTr="00B31F30" w14:paraId="5FD23E61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B13AF1" w:rsidP="00221A6A" w:rsidRDefault="00B13AF1" w14:paraId="6F32170E" w14:textId="77777777">
            <w:pPr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2</w:t>
            </w:r>
          </w:p>
        </w:tc>
        <w:tc>
          <w:tcPr>
            <w:tcW w:w="2410" w:type="dxa"/>
          </w:tcPr>
          <w:p w:rsidRPr="00E61946" w:rsidR="00B13AF1" w:rsidP="00221A6A" w:rsidRDefault="00B31F30" w14:paraId="6FAB5DF5" w14:textId="5ED26BD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2 </w:t>
            </w:r>
            <w:r w:rsidR="003B2625">
              <w:rPr>
                <w:rFonts w:ascii="Open Sans" w:hAnsi="Open Sans" w:cs="Open Sans"/>
                <w:sz w:val="22"/>
                <w:szCs w:val="20"/>
              </w:rPr>
              <w:t>Chwefror</w:t>
            </w:r>
            <w:r w:rsidRPr="00E61946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  <w:tc>
          <w:tcPr>
            <w:tcW w:w="2693" w:type="dxa"/>
          </w:tcPr>
          <w:p w:rsidRPr="00E61946" w:rsidR="00B13AF1" w:rsidP="00221A6A" w:rsidRDefault="00A32C66" w14:paraId="1C40732C" w14:textId="62BB5A3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17 </w:t>
            </w:r>
            <w:r w:rsidR="003B2625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Ebrill </w:t>
            </w:r>
            <w:r w:rsidRPr="00E61946" w:rsidR="00B13AF1">
              <w:rPr>
                <w:rFonts w:ascii="Open Sans" w:hAnsi="Open Sans" w:cs="Open Sans"/>
                <w:b/>
                <w:bCs/>
                <w:sz w:val="22"/>
                <w:szCs w:val="20"/>
              </w:rPr>
              <w:t>2026</w:t>
            </w:r>
          </w:p>
        </w:tc>
        <w:tc>
          <w:tcPr>
            <w:tcW w:w="2784" w:type="dxa"/>
          </w:tcPr>
          <w:p w:rsidRPr="00E61946" w:rsidR="00B13AF1" w:rsidP="00221A6A" w:rsidRDefault="003B2625" w14:paraId="6F8F1980" w14:textId="3E4E4B35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Mehefin</w:t>
            </w:r>
            <w:r w:rsidRPr="00E61946" w:rsidR="00B13AF1">
              <w:rPr>
                <w:rFonts w:ascii="Open Sans" w:hAnsi="Open Sans" w:cs="Open Sans"/>
                <w:sz w:val="22"/>
                <w:szCs w:val="20"/>
              </w:rPr>
              <w:t xml:space="preserve"> 2026</w:t>
            </w:r>
          </w:p>
        </w:tc>
      </w:tr>
    </w:tbl>
    <w:p w:rsidRPr="00E61946" w:rsidR="00B13AF1" w:rsidP="00DD4BAE" w:rsidRDefault="00B13AF1" w14:paraId="458A04F3" w14:textId="77777777">
      <w:pPr>
        <w:ind w:left="720"/>
        <w:rPr>
          <w:rFonts w:ascii="Open Sans" w:hAnsi="Open Sans" w:cs="Open Sans"/>
        </w:rPr>
      </w:pPr>
    </w:p>
    <w:p w:rsidR="38AAE899" w:rsidP="7CF98E54" w:rsidRDefault="003B2625" w14:paraId="04DBEF7E" w14:textId="03AA3657">
      <w:pPr>
        <w:ind w:left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</w:rPr>
        <w:lastRenderedPageBreak/>
        <w:t>Gellir ymgeisio drwy ein ffurflen gais ar-lein</w:t>
      </w:r>
      <w:r w:rsidRPr="7CF98E54" w:rsidR="38AAE899">
        <w:rPr>
          <w:rFonts w:ascii="Open Sans" w:hAnsi="Open Sans" w:cs="Open Sans"/>
        </w:rPr>
        <w:t>:</w:t>
      </w:r>
      <w:r w:rsidRPr="7CF98E54" w:rsidR="38AAE899">
        <w:rPr>
          <w:rFonts w:ascii="Open Sans" w:hAnsi="Open Sans" w:cs="Open Sans"/>
          <w:b/>
          <w:bCs/>
        </w:rPr>
        <w:t xml:space="preserve"> </w:t>
      </w:r>
    </w:p>
    <w:p w:rsidR="38AAE899" w:rsidP="7CF98E54" w:rsidRDefault="003B2625" w14:paraId="101BE4C4" w14:textId="5FAD42CB">
      <w:pPr>
        <w:ind w:firstLine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  <w:highlight w:val="cyan"/>
        </w:rPr>
        <w:t>Ffurflen Gais</w:t>
      </w:r>
    </w:p>
    <w:p w:rsidRPr="00E61946" w:rsidR="00DD4BAE" w:rsidP="00DD4BAE" w:rsidRDefault="003B2625" w14:paraId="68A16C7B" w14:textId="57001B86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Cymhwysedd</w:t>
      </w:r>
      <w:r w:rsidRPr="00E61946" w:rsidR="00DD4BAE">
        <w:rPr>
          <w:rFonts w:ascii="Open Sans" w:hAnsi="Open Sans" w:cs="Open Sans"/>
          <w:u w:val="single"/>
        </w:rPr>
        <w:t xml:space="preserve"> </w:t>
      </w:r>
    </w:p>
    <w:p w:rsidRPr="00E61946" w:rsidR="002523AF" w:rsidP="00DD4BAE" w:rsidRDefault="003B2625" w14:paraId="7E5636E0" w14:textId="3214DC53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Grantiau Sbarduno ar agor i amrywiaeth eang o sefydliadau ledled y DU sydd â diddordeb mewn ystyried dulliau newydd o </w:t>
      </w:r>
      <w:r w:rsidR="0031295A">
        <w:rPr>
          <w:rFonts w:ascii="Open Sans" w:hAnsi="Open Sans" w:cs="Open Sans"/>
        </w:rPr>
        <w:t xml:space="preserve">annog y gymuned i </w:t>
      </w:r>
      <w:r>
        <w:rPr>
          <w:rFonts w:ascii="Open Sans" w:hAnsi="Open Sans" w:cs="Open Sans"/>
        </w:rPr>
        <w:t>ymgysylltu â</w:t>
      </w:r>
      <w:r w:rsidR="0031295A">
        <w:rPr>
          <w:rFonts w:ascii="Open Sans" w:hAnsi="Open Sans" w:cs="Open Sans"/>
        </w:rPr>
        <w:t xml:space="preserve"> threftdaeth</w:t>
      </w:r>
      <w:r w:rsidRPr="48709E36" w:rsidR="0E9B451B">
        <w:rPr>
          <w:rFonts w:ascii="Open Sans" w:hAnsi="Open Sans" w:cs="Open Sans"/>
        </w:rPr>
        <w:t>.</w:t>
      </w:r>
      <w:r w:rsidR="00DB3D11">
        <w:rPr>
          <w:rFonts w:ascii="Open Sans" w:hAnsi="Open Sans" w:cs="Open Sans"/>
        </w:rPr>
        <w:t xml:space="preserve"> </w:t>
      </w:r>
      <w:r w:rsidR="0031295A">
        <w:rPr>
          <w:rFonts w:ascii="Open Sans" w:hAnsi="Open Sans" w:cs="Open Sans"/>
        </w:rPr>
        <w:t>Mae grantiau ar gael i grwpiau cymunedol a sefydliadau OLlAA</w:t>
      </w:r>
      <w:r w:rsidRPr="48709E36" w:rsidR="6457E2A2">
        <w:rPr>
          <w:rFonts w:ascii="Open Sans" w:hAnsi="Open Sans" w:cs="Open Sans"/>
        </w:rPr>
        <w:t xml:space="preserve"> </w:t>
      </w:r>
      <w:r w:rsidRPr="48709E36" w:rsidR="53035AFA">
        <w:rPr>
          <w:rFonts w:ascii="Open Sans" w:hAnsi="Open Sans" w:cs="Open Sans"/>
        </w:rPr>
        <w:t>(</w:t>
      </w:r>
      <w:r w:rsidR="0031295A">
        <w:rPr>
          <w:rFonts w:ascii="Open Sans" w:hAnsi="Open Sans" w:cs="Open Sans"/>
        </w:rPr>
        <w:t>Orielau</w:t>
      </w:r>
      <w:r w:rsidRPr="48709E36" w:rsidR="0E9B451B">
        <w:rPr>
          <w:rFonts w:ascii="Open Sans" w:hAnsi="Open Sans" w:cs="Open Sans"/>
        </w:rPr>
        <w:t>, L</w:t>
      </w:r>
      <w:r w:rsidR="0031295A">
        <w:rPr>
          <w:rFonts w:ascii="Open Sans" w:hAnsi="Open Sans" w:cs="Open Sans"/>
        </w:rPr>
        <w:t>lyfrgelloedd</w:t>
      </w:r>
      <w:r w:rsidRPr="48709E36" w:rsidR="0E9B451B">
        <w:rPr>
          <w:rFonts w:ascii="Open Sans" w:hAnsi="Open Sans" w:cs="Open Sans"/>
        </w:rPr>
        <w:t>, Archi</w:t>
      </w:r>
      <w:r w:rsidR="0031295A">
        <w:rPr>
          <w:rFonts w:ascii="Open Sans" w:hAnsi="Open Sans" w:cs="Open Sans"/>
        </w:rPr>
        <w:t>fau</w:t>
      </w:r>
      <w:r w:rsidRPr="48709E36" w:rsidR="0E9B451B">
        <w:rPr>
          <w:rFonts w:ascii="Open Sans" w:hAnsi="Open Sans" w:cs="Open Sans"/>
        </w:rPr>
        <w:t>, a</w:t>
      </w:r>
      <w:r w:rsidR="0031295A">
        <w:rPr>
          <w:rFonts w:ascii="Open Sans" w:hAnsi="Open Sans" w:cs="Open Sans"/>
        </w:rPr>
        <w:t>c Amgueddfeydd</w:t>
      </w:r>
      <w:r w:rsidRPr="48709E36" w:rsidR="53035AFA">
        <w:rPr>
          <w:rFonts w:ascii="Open Sans" w:hAnsi="Open Sans" w:cs="Open Sans"/>
        </w:rPr>
        <w:t>)</w:t>
      </w:r>
      <w:r w:rsidRPr="48709E36" w:rsidR="4BF058AE">
        <w:rPr>
          <w:rFonts w:ascii="Open Sans" w:hAnsi="Open Sans" w:cs="Open Sans"/>
        </w:rPr>
        <w:t xml:space="preserve"> a</w:t>
      </w:r>
      <w:r w:rsidR="0031295A">
        <w:rPr>
          <w:rFonts w:ascii="Open Sans" w:hAnsi="Open Sans" w:cs="Open Sans"/>
        </w:rPr>
        <w:t xml:space="preserve"> threftadaeth eraill sy’n gweithio gyda chymunedau</w:t>
      </w:r>
      <w:r w:rsidRPr="48709E36" w:rsidR="4BF058AE">
        <w:rPr>
          <w:rFonts w:ascii="Open Sans" w:hAnsi="Open Sans" w:cs="Open Sans"/>
        </w:rPr>
        <w:t>.</w:t>
      </w:r>
      <w:r w:rsidRPr="48709E36" w:rsidR="0E9B451B">
        <w:rPr>
          <w:rFonts w:ascii="Open Sans" w:hAnsi="Open Sans" w:cs="Open Sans"/>
        </w:rPr>
        <w:t xml:space="preserve"> </w:t>
      </w:r>
    </w:p>
    <w:p w:rsidRPr="00E61946" w:rsidR="00597494" w:rsidP="00DD4BAE" w:rsidRDefault="0031295A" w14:paraId="35750C45" w14:textId="73B29327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</w:rPr>
        <w:t>Rydym yn annog ceisiadau gan grwpiau llai a rhai ar lawr gwlad</w:t>
      </w:r>
      <w:r w:rsidRPr="01887B7C" w:rsidR="26E870C8">
        <w:rPr>
          <w:rFonts w:ascii="Open Sans" w:hAnsi="Open Sans" w:cs="Open Sans"/>
        </w:rPr>
        <w:t>.</w:t>
      </w:r>
      <w:r w:rsidRPr="01887B7C" w:rsidR="53035AFA">
        <w:rPr>
          <w:rFonts w:ascii="Open Sans" w:hAnsi="Open Sans" w:cs="Open Sans"/>
        </w:rPr>
        <w:t xml:space="preserve"> </w:t>
      </w:r>
    </w:p>
    <w:p w:rsidRPr="002811A4" w:rsidR="009A5E89" w:rsidP="009A5E89" w:rsidRDefault="0031295A" w14:paraId="400C3BF1" w14:textId="77777777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Rhaid i bob sefydliad sy’n ymgeisio am grant Sbarduno </w:t>
      </w:r>
      <w:r w:rsidR="009A5E89">
        <w:rPr>
          <w:rFonts w:ascii="Open Sans" w:hAnsi="Open Sans" w:cs="Open Sans"/>
        </w:rPr>
        <w:t xml:space="preserve">fodloni’r meini </w:t>
      </w:r>
      <w:r w:rsidRPr="002811A4" w:rsidR="009A5E89">
        <w:rPr>
          <w:rFonts w:ascii="Open Sans" w:hAnsi="Open Sans" w:cs="Open Sans"/>
        </w:rPr>
        <w:t xml:space="preserve">prawf canlynol: </w:t>
      </w:r>
    </w:p>
    <w:p w:rsidRPr="002811A4" w:rsidR="009A5E89" w:rsidP="009A5E89" w:rsidRDefault="009A5E89" w14:paraId="30646D6F" w14:textId="2A56F333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002811A4">
        <w:rPr>
          <w:rFonts w:ascii="Open Sans" w:hAnsi="Open Sans" w:cs="Open Sans"/>
        </w:rPr>
        <w:t xml:space="preserve">Bod yn gysylltiedig mewn rhyw ffordd â’r sector Orielau, Llyfrgelloedd, Archifau ac Amgueddfeydd (OLlAA) </w:t>
      </w:r>
      <w:r w:rsidRPr="002811A4" w:rsidR="00F82F05">
        <w:rPr>
          <w:rFonts w:ascii="Open Sans" w:hAnsi="Open Sans" w:cs="Open Sans"/>
        </w:rPr>
        <w:t>a/</w:t>
      </w:r>
      <w:r w:rsidRPr="002811A4">
        <w:rPr>
          <w:rFonts w:ascii="Open Sans" w:hAnsi="Open Sans" w:cs="Open Sans"/>
        </w:rPr>
        <w:t>neu</w:t>
      </w:r>
      <w:r w:rsidRPr="002811A4" w:rsidR="00F82F05">
        <w:rPr>
          <w:rFonts w:ascii="Open Sans" w:hAnsi="Open Sans" w:cs="Open Sans"/>
        </w:rPr>
        <w:t>’r sector</w:t>
      </w:r>
      <w:r w:rsidRPr="002811A4">
        <w:rPr>
          <w:rFonts w:ascii="Open Sans" w:hAnsi="Open Sans" w:cs="Open Sans"/>
        </w:rPr>
        <w:t xml:space="preserve"> </w:t>
      </w:r>
      <w:r w:rsidRPr="002811A4" w:rsidR="00F82F05">
        <w:rPr>
          <w:rFonts w:ascii="Open Sans" w:hAnsi="Open Sans" w:cs="Open Sans"/>
        </w:rPr>
        <w:t>T</w:t>
      </w:r>
      <w:r w:rsidRPr="002811A4">
        <w:rPr>
          <w:rFonts w:ascii="Open Sans" w:hAnsi="Open Sans" w:cs="Open Sans"/>
        </w:rPr>
        <w:t>reftadaeth</w:t>
      </w:r>
      <w:r w:rsidRPr="002811A4" w:rsidR="00F82F05">
        <w:rPr>
          <w:rFonts w:ascii="Open Sans" w:hAnsi="Open Sans" w:cs="Open Sans"/>
        </w:rPr>
        <w:t xml:space="preserve"> ehangach.</w:t>
      </w:r>
    </w:p>
    <w:p w:rsidRPr="002811A4" w:rsidR="009A5E89" w:rsidP="009A5E89" w:rsidRDefault="009A5E89" w14:paraId="17C70FD9" w14:textId="0C385BA8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002811A4">
        <w:rPr>
          <w:rFonts w:ascii="Open Sans" w:hAnsi="Open Sans" w:cs="Open Sans"/>
        </w:rPr>
        <w:t xml:space="preserve">Bod yn </w:t>
      </w:r>
      <w:r w:rsidRPr="002811A4" w:rsidR="00FE52E3">
        <w:rPr>
          <w:rFonts w:ascii="Open Sans" w:hAnsi="Open Sans" w:cs="Open Sans"/>
        </w:rPr>
        <w:t xml:space="preserve">weithredol </w:t>
      </w:r>
      <w:r w:rsidRPr="002811A4">
        <w:rPr>
          <w:rFonts w:ascii="Open Sans" w:hAnsi="Open Sans" w:cs="Open Sans"/>
        </w:rPr>
        <w:t>yn y DU (Cymru, Lloegr, yr Alban, Gogledd Iwerddon).</w:t>
      </w:r>
    </w:p>
    <w:p w:rsidRPr="002811A4" w:rsidR="009A5E89" w:rsidP="009A5E89" w:rsidRDefault="009A5E89" w14:paraId="4AB7A71D" w14:textId="6C3E0A26">
      <w:pPr>
        <w:pStyle w:val="ListParagraph"/>
        <w:numPr>
          <w:ilvl w:val="1"/>
          <w:numId w:val="1"/>
        </w:numPr>
        <w:rPr>
          <w:rFonts w:ascii="Open Sans" w:hAnsi="Open Sans" w:cs="Open Sans"/>
          <w:b/>
          <w:bCs/>
          <w:u w:val="single"/>
        </w:rPr>
      </w:pPr>
      <w:r w:rsidRPr="002811A4">
        <w:rPr>
          <w:rFonts w:ascii="Open Sans" w:hAnsi="Open Sans" w:cs="Open Sans"/>
        </w:rPr>
        <w:t xml:space="preserve">Bod â chyfrif banc y DU. </w:t>
      </w:r>
    </w:p>
    <w:p w:rsidRPr="002811A4" w:rsidR="009A5E89" w:rsidP="009A5E89" w:rsidRDefault="009A5E89" w14:paraId="550D3706" w14:textId="26D54094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002811A4">
        <w:rPr>
          <w:rFonts w:ascii="Open Sans" w:hAnsi="Open Sans" w:cs="Open Sans"/>
        </w:rPr>
        <w:t xml:space="preserve">Heb fod wedi derbyn </w:t>
      </w:r>
      <w:r w:rsidRPr="002811A4" w:rsidR="001D3138">
        <w:rPr>
          <w:rFonts w:ascii="Open Sans" w:hAnsi="Open Sans" w:cs="Open Sans"/>
        </w:rPr>
        <w:t xml:space="preserve">Grant Sbarduno’r </w:t>
      </w:r>
      <w:r w:rsidRPr="002811A4">
        <w:rPr>
          <w:rFonts w:ascii="Open Sans" w:hAnsi="Open Sans" w:cs="Open Sans"/>
        </w:rPr>
        <w:t xml:space="preserve">Hwb Cymunedol o’r blaen. </w:t>
      </w:r>
      <w:r w:rsidRPr="002811A4">
        <w:rPr>
          <w:rFonts w:ascii="Open Sans" w:hAnsi="Open Sans" w:cs="Open Sans"/>
          <w:b/>
          <w:bCs/>
        </w:rPr>
        <w:t xml:space="preserve">Gall </w:t>
      </w:r>
      <w:r w:rsidRPr="002811A4">
        <w:rPr>
          <w:rFonts w:ascii="Open Sans" w:hAnsi="Open Sans" w:cs="Open Sans"/>
        </w:rPr>
        <w:t xml:space="preserve">ymgeiswyr sydd wedi bod yn aflwyddiannus yn y gorffennol ymgeisio eto os yw tîm yr Hwb Cymunedol wedi cytuno â hynny. </w:t>
      </w:r>
    </w:p>
    <w:p w:rsidRPr="00721C94" w:rsidR="00832291" w:rsidP="00832291" w:rsidRDefault="00832291" w14:paraId="63DE0E33" w14:textId="3C68A2C9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Cyllid a Chyllidebu</w:t>
      </w:r>
      <w:r w:rsidRPr="00721C94">
        <w:rPr>
          <w:rFonts w:ascii="Open Sans" w:hAnsi="Open Sans" w:cs="Open Sans"/>
          <w:u w:val="single"/>
        </w:rPr>
        <w:t xml:space="preserve"> </w:t>
      </w:r>
    </w:p>
    <w:p w:rsidRPr="00E61946" w:rsidR="00832291" w:rsidP="00832291" w:rsidRDefault="00832291" w14:paraId="58D3A7FF" w14:textId="0F0A5904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costau cymwys yn cynnwys amrywiaeth eang o </w:t>
      </w:r>
      <w:r w:rsidR="008D560F">
        <w:rPr>
          <w:rFonts w:ascii="Open Sans" w:hAnsi="Open Sans" w:cs="Open Sans"/>
        </w:rPr>
        <w:t>gostau</w:t>
      </w:r>
      <w:r w:rsidRPr="00E61946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Gallai’r rhain gynnwys ond heb fod yn gyfyngedig i’r canlynol</w:t>
      </w:r>
      <w:r w:rsidRPr="00E61946">
        <w:rPr>
          <w:rFonts w:ascii="Open Sans" w:hAnsi="Open Sans" w:cs="Open Sans"/>
        </w:rPr>
        <w:t xml:space="preserve">: </w:t>
      </w:r>
    </w:p>
    <w:p w:rsidRPr="00E61946" w:rsidR="00832291" w:rsidP="00832291" w:rsidRDefault="008D560F" w14:paraId="4AE0C9F0" w14:textId="16F9E0CC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Amser staff neu ffioedd gweithwyr llawrydd i gyflenwi’r prosiect</w:t>
      </w:r>
    </w:p>
    <w:p w:rsidR="008D560F" w:rsidP="00832291" w:rsidRDefault="008D560F" w14:paraId="298374C5" w14:textId="7777777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Deunyddiau a chyflenwadau ar gyfer gweithdai, arddangosfeydd, neu ddigwyddiadau</w:t>
      </w:r>
    </w:p>
    <w:p w:rsidRPr="00E61946" w:rsidR="00832291" w:rsidP="00832291" w:rsidRDefault="008D560F" w14:paraId="2CAFD009" w14:textId="4537C2B3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Llogi canolfannau/ystafelloedd ac offer</w:t>
      </w:r>
      <w:r w:rsidRPr="00E61946" w:rsidR="00832291">
        <w:rPr>
          <w:rFonts w:ascii="Open Sans" w:hAnsi="Open Sans" w:cs="Open Sans"/>
        </w:rPr>
        <w:t xml:space="preserve"> </w:t>
      </w:r>
    </w:p>
    <w:p w:rsidRPr="00E61946" w:rsidR="00832291" w:rsidP="00832291" w:rsidRDefault="008D560F" w14:paraId="6FCCA68F" w14:textId="224CF255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Gorbenion trefniadol cyffredinol neu gostau rhedeg craidd</w:t>
      </w:r>
    </w:p>
    <w:p w:rsidRPr="00E61946" w:rsidR="00832291" w:rsidP="00832291" w:rsidRDefault="008D560F" w14:paraId="191EAC1F" w14:textId="5C53B7E3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Costau teithio a chynhaliaeth </w:t>
      </w:r>
      <w:r w:rsidR="00F7165E">
        <w:rPr>
          <w:rFonts w:ascii="Open Sans" w:hAnsi="Open Sans" w:cs="Open Sans"/>
        </w:rPr>
        <w:t>cyfranogwyr y prosiect</w:t>
      </w:r>
    </w:p>
    <w:p w:rsidRPr="00E61946" w:rsidR="00832291" w:rsidP="00832291" w:rsidRDefault="00F7165E" w14:paraId="48BDD197" w14:textId="16221E11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Gweithgareddau ymgynghori â’r gymuned neu gyd-ddylunio</w:t>
      </w:r>
    </w:p>
    <w:p w:rsidR="00F7165E" w:rsidP="00832291" w:rsidRDefault="00F7165E" w14:paraId="1A38B9F5" w14:textId="7777777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Offer neu lwyfannau digidol i gefnogi ymgysylltiad</w:t>
      </w:r>
    </w:p>
    <w:p w:rsidRPr="00E61946" w:rsidR="00832291" w:rsidP="00832291" w:rsidRDefault="00F7165E" w14:paraId="351E6DC4" w14:textId="10D2958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Gwerthuso a dogfennu gweithgareddau peilot</w:t>
      </w:r>
      <w:r w:rsidRPr="00E61946" w:rsidR="00832291">
        <w:rPr>
          <w:rFonts w:ascii="Open Sans" w:hAnsi="Open Sans" w:cs="Open Sans"/>
        </w:rPr>
        <w:t xml:space="preserve"> </w:t>
      </w:r>
    </w:p>
    <w:p w:rsidRPr="00E61946" w:rsidR="00DD4BAE" w:rsidP="00DD4BAE" w:rsidRDefault="00AF76FE" w14:paraId="58A458EF" w14:textId="7988A0CF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Nid yw’r costau canlynol yn </w:t>
      </w:r>
      <w:r w:rsidR="00F7165E">
        <w:rPr>
          <w:rFonts w:ascii="Open Sans" w:hAnsi="Open Sans" w:cs="Open Sans"/>
        </w:rPr>
        <w:t>gymwys</w:t>
      </w:r>
      <w:r w:rsidRPr="00E61946" w:rsidR="00DD4BAE">
        <w:rPr>
          <w:rFonts w:ascii="Open Sans" w:hAnsi="Open Sans" w:cs="Open Sans"/>
        </w:rPr>
        <w:t xml:space="preserve">: </w:t>
      </w:r>
    </w:p>
    <w:p w:rsidRPr="00E61946" w:rsidR="00DD4BAE" w:rsidP="00DD4BAE" w:rsidRDefault="00A873EF" w14:paraId="188D2CAD" w14:textId="4A4B09DB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 xml:space="preserve">Costau ôl-weithredol </w:t>
      </w:r>
      <w:r w:rsidRPr="00E61946" w:rsidR="00DD4BAE">
        <w:rPr>
          <w:rFonts w:ascii="Open Sans" w:hAnsi="Open Sans" w:cs="Open Sans"/>
        </w:rPr>
        <w:t>(</w:t>
      </w:r>
      <w:r>
        <w:rPr>
          <w:rFonts w:ascii="Open Sans" w:hAnsi="Open Sans" w:cs="Open Sans"/>
        </w:rPr>
        <w:t>h</w:t>
      </w:r>
      <w:r w:rsidRPr="00E61946" w:rsidR="00DD4BAE">
        <w:rPr>
          <w:rFonts w:ascii="Open Sans" w:hAnsi="Open Sans" w:cs="Open Sans"/>
        </w:rPr>
        <w:t>.</w:t>
      </w:r>
      <w:r>
        <w:rPr>
          <w:rFonts w:ascii="Open Sans" w:hAnsi="Open Sans" w:cs="Open Sans"/>
        </w:rPr>
        <w:t>y</w:t>
      </w:r>
      <w:r w:rsidRPr="00E61946" w:rsidR="00DD4BAE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 xml:space="preserve">gweithgareddau a gafodd eu cwblhau cyn i’r </w:t>
      </w:r>
      <w:r w:rsidR="00120DC8">
        <w:rPr>
          <w:rFonts w:ascii="Open Sans" w:hAnsi="Open Sans" w:cs="Open Sans"/>
        </w:rPr>
        <w:t xml:space="preserve">grant </w:t>
      </w:r>
      <w:r>
        <w:rPr>
          <w:rFonts w:ascii="Open Sans" w:hAnsi="Open Sans" w:cs="Open Sans"/>
        </w:rPr>
        <w:t>gael ei ddyfarnu</w:t>
      </w:r>
      <w:r w:rsidRPr="00E61946" w:rsidR="00DD4BAE">
        <w:rPr>
          <w:rFonts w:ascii="Open Sans" w:hAnsi="Open Sans" w:cs="Open Sans"/>
        </w:rPr>
        <w:t>)</w:t>
      </w:r>
    </w:p>
    <w:p w:rsidR="00625DE9" w:rsidP="00625DE9" w:rsidRDefault="00120DC8" w14:paraId="764D7B83" w14:textId="1EC38FBE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Cymorthdaliadau i </w:t>
      </w:r>
      <w:r w:rsidRPr="00120DC8">
        <w:rPr>
          <w:rFonts w:ascii="Open Sans" w:hAnsi="Open Sans" w:cs="Open Sans"/>
        </w:rPr>
        <w:t xml:space="preserve">greu cynnyrch y bwriedir ei werthu </w:t>
      </w:r>
    </w:p>
    <w:p w:rsidRPr="00625DE9" w:rsidR="0090044E" w:rsidP="00625DE9" w:rsidRDefault="00347AD0" w14:paraId="1CB64ED6" w14:textId="4A25017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 w:rsidRPr="00347AD0">
        <w:rPr>
          <w:rFonts w:ascii="Open Sans" w:hAnsi="Open Sans" w:cs="Open Sans"/>
        </w:rPr>
        <w:t>Ni chaniateir defnyddio’r grant ar gyfer yr amcanion canlynol: taliadau sy’n cefnogi gweithgareddau y bwriedir iddynt ddylanwadu ar Senedd y DU, Llywodraeth neu bleidiau gwleidyddol, neu geisio dylanwadu ar ddyfarnu neu adnewyddu contractau a grantiau neu geisio dylanwadu ar ddeddfwriaeth neu gamau rheoleiddio</w:t>
      </w:r>
      <w:r w:rsidRPr="00625DE9" w:rsidR="0090044E">
        <w:rPr>
          <w:rFonts w:ascii="Open Sans" w:hAnsi="Open Sans" w:cs="Open Sans"/>
        </w:rPr>
        <w:t>.</w:t>
      </w:r>
    </w:p>
    <w:p w:rsidRPr="00E61946" w:rsidR="00DD4BAE" w:rsidP="00DD4BAE" w:rsidRDefault="00DD4F5D" w14:paraId="72DFE3A5" w14:textId="3D65869F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Proses Asesu</w:t>
      </w:r>
      <w:r w:rsidRPr="00E61946" w:rsidR="00DD4BAE">
        <w:rPr>
          <w:rFonts w:ascii="Open Sans" w:hAnsi="Open Sans" w:cs="Open Sans"/>
          <w:u w:val="single"/>
        </w:rPr>
        <w:t xml:space="preserve"> </w:t>
      </w:r>
    </w:p>
    <w:p w:rsidRPr="00E61946" w:rsidR="00DC71AB" w:rsidP="00DC71AB" w:rsidRDefault="00DD4F5D" w14:paraId="7BE0AB48" w14:textId="3F85A2F1">
      <w:pPr>
        <w:ind w:left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</w:rPr>
        <w:t>Bydd dau gylch ymgeisio ar gyfer y Grantiau Sbarduno</w:t>
      </w:r>
      <w:r w:rsidRPr="00E61946" w:rsidR="00DC71AB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 xml:space="preserve">bydd un yn cael ei lansio ym mis Medi </w:t>
      </w:r>
      <w:r w:rsidRPr="00E61946" w:rsidR="0019677E">
        <w:rPr>
          <w:rFonts w:ascii="Open Sans" w:hAnsi="Open Sans" w:cs="Open Sans"/>
        </w:rPr>
        <w:t>2025 a</w:t>
      </w:r>
      <w:r w:rsidR="00890266">
        <w:rPr>
          <w:rFonts w:ascii="Open Sans" w:hAnsi="Open Sans" w:cs="Open Sans"/>
        </w:rPr>
        <w:t xml:space="preserve">’r llall </w:t>
      </w:r>
      <w:r>
        <w:rPr>
          <w:rFonts w:ascii="Open Sans" w:hAnsi="Open Sans" w:cs="Open Sans"/>
        </w:rPr>
        <w:t xml:space="preserve">ym mis Chwefror </w:t>
      </w:r>
      <w:r w:rsidRPr="00E61946" w:rsidR="0019677E">
        <w:rPr>
          <w:rFonts w:ascii="Open Sans" w:hAnsi="Open Sans" w:cs="Open Sans"/>
        </w:rPr>
        <w:t xml:space="preserve">2026, </w:t>
      </w:r>
      <w:r w:rsidR="0008518D">
        <w:rPr>
          <w:rFonts w:ascii="Open Sans" w:hAnsi="Open Sans" w:cs="Open Sans"/>
        </w:rPr>
        <w:t xml:space="preserve">a’r dyddiad cau ar gyfer y ceisiadau cyntaf yw </w:t>
      </w:r>
      <w:r w:rsidRPr="00E61946" w:rsidR="005E404A">
        <w:rPr>
          <w:rFonts w:ascii="Open Sans" w:hAnsi="Open Sans" w:cs="Open Sans"/>
          <w:b/>
          <w:bCs/>
        </w:rPr>
        <w:t xml:space="preserve">28 </w:t>
      </w:r>
      <w:r w:rsidR="0008518D">
        <w:rPr>
          <w:rFonts w:ascii="Open Sans" w:hAnsi="Open Sans" w:cs="Open Sans"/>
          <w:b/>
          <w:bCs/>
        </w:rPr>
        <w:t xml:space="preserve">Tachwedd </w:t>
      </w:r>
      <w:r w:rsidRPr="00E61946" w:rsidR="005E404A">
        <w:rPr>
          <w:rFonts w:ascii="Open Sans" w:hAnsi="Open Sans" w:cs="Open Sans"/>
          <w:b/>
          <w:bCs/>
        </w:rPr>
        <w:t>2025.</w:t>
      </w:r>
      <w:r w:rsidRPr="00E61946" w:rsidR="0019677E">
        <w:rPr>
          <w:rFonts w:ascii="Open Sans" w:hAnsi="Open Sans" w:cs="Open Sans"/>
        </w:rPr>
        <w:t xml:space="preserve"> </w:t>
      </w:r>
      <w:r w:rsidR="0008518D">
        <w:rPr>
          <w:rFonts w:ascii="Open Sans" w:hAnsi="Open Sans" w:cs="Open Sans"/>
        </w:rPr>
        <w:t>Gellir ymgeisio drwy lenwi ein ffurflen gais ar-lein</w:t>
      </w:r>
      <w:r w:rsidRPr="00E61946" w:rsidR="00DC71AB">
        <w:rPr>
          <w:rFonts w:ascii="Open Sans" w:hAnsi="Open Sans" w:cs="Open Sans"/>
        </w:rPr>
        <w:t>:</w:t>
      </w:r>
      <w:r w:rsidRPr="00E61946" w:rsidR="00DC71AB">
        <w:rPr>
          <w:rFonts w:ascii="Open Sans" w:hAnsi="Open Sans" w:cs="Open Sans"/>
          <w:b/>
          <w:bCs/>
        </w:rPr>
        <w:t xml:space="preserve"> </w:t>
      </w:r>
    </w:p>
    <w:p w:rsidRPr="00E61946" w:rsidR="00DD4BAE" w:rsidP="00DD4BAE" w:rsidRDefault="00DD4BAE" w14:paraId="675671B5" w14:textId="1BCAFE92">
      <w:pPr>
        <w:rPr>
          <w:rFonts w:ascii="Open Sans" w:hAnsi="Open Sans" w:cs="Open Sans"/>
          <w:b/>
          <w:bCs/>
        </w:rPr>
      </w:pPr>
      <w:r w:rsidRPr="00E61946">
        <w:rPr>
          <w:rFonts w:ascii="Open Sans" w:hAnsi="Open Sans" w:cs="Open Sans"/>
        </w:rPr>
        <w:tab/>
      </w:r>
      <w:r w:rsidR="0008518D">
        <w:rPr>
          <w:rFonts w:ascii="Open Sans" w:hAnsi="Open Sans" w:cs="Open Sans"/>
          <w:b/>
          <w:bCs/>
          <w:highlight w:val="cyan"/>
        </w:rPr>
        <w:t>Ffurflen Gais</w:t>
      </w:r>
      <w:r w:rsidRPr="00E61946">
        <w:rPr>
          <w:rFonts w:ascii="Open Sans" w:hAnsi="Open Sans" w:cs="Open Sans"/>
          <w:b/>
          <w:bCs/>
        </w:rPr>
        <w:t xml:space="preserve"> </w:t>
      </w:r>
    </w:p>
    <w:p w:rsidRPr="00E61946" w:rsidR="00DD4BAE" w:rsidP="00DD4BAE" w:rsidRDefault="0008518D" w14:paraId="7A550B03" w14:textId="36AD01D9">
      <w:pP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</w:rPr>
        <w:t>Bydd ceisiadau yn cael eu haesu yn ôl y meini prawf canlynol</w:t>
      </w:r>
      <w:r w:rsidRPr="00E61946" w:rsidR="00DD4BAE">
        <w:rPr>
          <w:rFonts w:ascii="Open Sans" w:hAnsi="Open Sans" w:cs="Open Sans"/>
        </w:rPr>
        <w:t>:</w:t>
      </w:r>
    </w:p>
    <w:p w:rsidRPr="00E61946" w:rsidR="00DD4BAE" w:rsidP="00DD4BAE" w:rsidRDefault="00026945" w14:paraId="2B945F43" w14:textId="55175FE3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commentRangeStart w:id="7"/>
      <w:r>
        <w:rPr>
          <w:rFonts w:ascii="Open Sans" w:hAnsi="Open Sans" w:cs="Open Sans"/>
        </w:rPr>
        <w:t>Angen</w:t>
      </w:r>
    </w:p>
    <w:p w:rsidRPr="00E61946" w:rsidR="002E7DB1" w:rsidP="00DD4BAE" w:rsidRDefault="00026945" w14:paraId="126C0CEA" w14:textId="45953339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Cynhwysiant</w:t>
      </w:r>
      <w:r w:rsidRPr="00E61946" w:rsidR="002E7DB1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Cyfranogiad</w:t>
      </w:r>
      <w:r w:rsidRPr="00E61946" w:rsidR="002E7DB1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 xml:space="preserve"> Gweithio mewn </w:t>
      </w:r>
      <w:r w:rsidRPr="00E61946" w:rsidR="002E7DB1">
        <w:rPr>
          <w:rFonts w:ascii="Open Sans" w:hAnsi="Open Sans" w:cs="Open Sans"/>
        </w:rPr>
        <w:t>Partner</w:t>
      </w:r>
      <w:r>
        <w:rPr>
          <w:rFonts w:ascii="Open Sans" w:hAnsi="Open Sans" w:cs="Open Sans"/>
        </w:rPr>
        <w:t>iaeth</w:t>
      </w:r>
    </w:p>
    <w:p w:rsidRPr="00E61946" w:rsidR="005E404A" w:rsidP="002E7DB1" w:rsidRDefault="00026945" w14:paraId="3216DC6C" w14:textId="41FD55EA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Cynulleidfaoedd</w:t>
      </w:r>
      <w:r w:rsidRPr="00E61946" w:rsidR="005E404A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Ymgysylltu ac Effaith</w:t>
      </w:r>
      <w:r w:rsidRPr="00E61946" w:rsidR="005E404A">
        <w:rPr>
          <w:rFonts w:ascii="Open Sans" w:hAnsi="Open Sans" w:cs="Open Sans"/>
        </w:rPr>
        <w:t xml:space="preserve"> </w:t>
      </w:r>
    </w:p>
    <w:p w:rsidR="00935625" w:rsidP="00935625" w:rsidRDefault="00026945" w14:paraId="753BD649" w14:textId="3B0A7C66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Cyflenwi a Rheoli</w:t>
      </w:r>
      <w:r w:rsidRPr="00E61946" w:rsidR="005E404A">
        <w:rPr>
          <w:rFonts w:ascii="Open Sans" w:hAnsi="Open Sans" w:cs="Open Sans"/>
        </w:rPr>
        <w:t xml:space="preserve"> </w:t>
      </w:r>
      <w:commentRangeEnd w:id="7"/>
      <w:r w:rsidR="0090044E">
        <w:rPr>
          <w:rStyle w:val="CommentReference"/>
        </w:rPr>
        <w:commentReference w:id="7"/>
      </w:r>
    </w:p>
    <w:p w:rsidRPr="00B241DC" w:rsidR="00C06F9B" w:rsidP="00935625" w:rsidRDefault="00026945" w14:paraId="655A7460" w14:textId="191E5B27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tîm yr Hwb Cymunedol yn cadw’r hawl i </w:t>
      </w:r>
      <w:r w:rsidR="000D02F0">
        <w:rPr>
          <w:rFonts w:ascii="Open Sans" w:hAnsi="Open Sans" w:cs="Open Sans"/>
        </w:rPr>
        <w:t>neilltuo a blaenoriaethu arian ar gyfer cyfran o sefydliadau llai a llawr gwlad sy’n ymgeisio am y rhaglen i sicrhau amrywiaeth a chynhwysiant y prosiectau</w:t>
      </w:r>
      <w:r w:rsidRPr="00935625" w:rsidR="00C06F9B">
        <w:rPr>
          <w:rFonts w:ascii="Open Sans" w:hAnsi="Open Sans" w:cs="Open Sans"/>
        </w:rPr>
        <w:t xml:space="preserve">. </w:t>
      </w:r>
    </w:p>
    <w:p w:rsidRPr="00E61946" w:rsidR="00DD4BAE" w:rsidP="00DD4BAE" w:rsidRDefault="00BB2F98" w14:paraId="761759D7" w14:textId="757493FC">
      <w:pP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</w:rPr>
        <w:t>Gweler ein Meini Prawf Asesu am Arweiniad Pellach</w:t>
      </w:r>
      <w:r w:rsidRPr="00E61946" w:rsidR="00DD4BAE">
        <w:rPr>
          <w:rFonts w:ascii="Open Sans" w:hAnsi="Open Sans" w:cs="Open Sans"/>
        </w:rPr>
        <w:t>:</w:t>
      </w:r>
    </w:p>
    <w:p w:rsidRPr="00E61946" w:rsidR="00DD4BAE" w:rsidP="00DD4BAE" w:rsidRDefault="00BB2F98" w14:paraId="78DE7866" w14:textId="785295ED">
      <w:pPr>
        <w:ind w:firstLine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  <w:highlight w:val="cyan"/>
        </w:rPr>
        <w:t>Meini Prawf Asesu</w:t>
      </w:r>
      <w:r w:rsidRPr="00E61946" w:rsidR="00DD4BAE">
        <w:rPr>
          <w:rFonts w:ascii="Open Sans" w:hAnsi="Open Sans" w:cs="Open Sans"/>
          <w:b/>
          <w:bCs/>
        </w:rPr>
        <w:t xml:space="preserve"> </w:t>
      </w:r>
    </w:p>
    <w:p w:rsidRPr="00E61946" w:rsidR="0008518D" w:rsidP="0008518D" w:rsidRDefault="0008518D" w14:paraId="47250965" w14:textId="4EC46A1E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pob cais yn cael ei sgorio yn rhifiadol </w:t>
      </w:r>
      <w:r w:rsidR="004C5963">
        <w:rPr>
          <w:rFonts w:ascii="Open Sans" w:hAnsi="Open Sans" w:cs="Open Sans"/>
        </w:rPr>
        <w:t xml:space="preserve">yn </w:t>
      </w:r>
      <w:r>
        <w:rPr>
          <w:rFonts w:ascii="Open Sans" w:hAnsi="Open Sans" w:cs="Open Sans"/>
        </w:rPr>
        <w:t>ôl y meini prawf uchod, ac yn unol â’r raddfa ganlynol</w:t>
      </w:r>
      <w:r w:rsidRPr="00E61946">
        <w:rPr>
          <w:rFonts w:ascii="Open Sans" w:hAnsi="Open Sans" w:cs="Open Sans"/>
        </w:rPr>
        <w:t>:</w:t>
      </w:r>
    </w:p>
    <w:tbl>
      <w:tblPr>
        <w:tblStyle w:val="TableGrid"/>
        <w:tblW w:w="0" w:type="auto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single" w:color="auto" w:sz="12" w:space="0"/>
        </w:tblBorders>
        <w:tblLook w:val="04A0" w:firstRow="1" w:lastRow="0" w:firstColumn="1" w:lastColumn="0" w:noHBand="0" w:noVBand="1"/>
      </w:tblPr>
      <w:tblGrid>
        <w:gridCol w:w="1498"/>
        <w:gridCol w:w="1499"/>
        <w:gridCol w:w="1498"/>
        <w:gridCol w:w="1498"/>
        <w:gridCol w:w="1531"/>
        <w:gridCol w:w="1502"/>
      </w:tblGrid>
      <w:tr w:rsidR="00BB2F98" w:rsidTr="0008518D" w14:paraId="06337760" w14:textId="77777777">
        <w:tc>
          <w:tcPr>
            <w:tcW w:w="1498" w:type="dxa"/>
          </w:tcPr>
          <w:p w:rsidR="0090044E" w:rsidP="00221A6A" w:rsidRDefault="0090044E" w14:paraId="046C0901" w14:textId="2004DAA7">
            <w:pPr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S</w:t>
            </w:r>
            <w:r w:rsidR="00BB2F98">
              <w:rPr>
                <w:rFonts w:ascii="Open Sans" w:hAnsi="Open Sans" w:cs="Open Sans"/>
              </w:rPr>
              <w:t>gôr</w:t>
            </w:r>
          </w:p>
        </w:tc>
        <w:tc>
          <w:tcPr>
            <w:tcW w:w="1499" w:type="dxa"/>
          </w:tcPr>
          <w:p w:rsidR="0090044E" w:rsidP="00221A6A" w:rsidRDefault="0090044E" w14:paraId="3FA22296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1</w:t>
            </w:r>
          </w:p>
        </w:tc>
        <w:tc>
          <w:tcPr>
            <w:tcW w:w="1498" w:type="dxa"/>
          </w:tcPr>
          <w:p w:rsidR="0090044E" w:rsidP="00221A6A" w:rsidRDefault="0090044E" w14:paraId="4A15A950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2</w:t>
            </w:r>
          </w:p>
        </w:tc>
        <w:tc>
          <w:tcPr>
            <w:tcW w:w="1498" w:type="dxa"/>
          </w:tcPr>
          <w:p w:rsidR="0090044E" w:rsidP="00221A6A" w:rsidRDefault="0090044E" w14:paraId="3C0D2D37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3</w:t>
            </w:r>
          </w:p>
        </w:tc>
        <w:tc>
          <w:tcPr>
            <w:tcW w:w="1531" w:type="dxa"/>
          </w:tcPr>
          <w:p w:rsidR="0090044E" w:rsidP="00221A6A" w:rsidRDefault="0090044E" w14:paraId="608C77F0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4</w:t>
            </w:r>
          </w:p>
        </w:tc>
        <w:tc>
          <w:tcPr>
            <w:tcW w:w="1502" w:type="dxa"/>
          </w:tcPr>
          <w:p w:rsidR="0090044E" w:rsidP="00221A6A" w:rsidRDefault="0090044E" w14:paraId="07E20DAE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5</w:t>
            </w:r>
          </w:p>
        </w:tc>
      </w:tr>
      <w:tr w:rsidR="00BB2F98" w:rsidTr="0008518D" w14:paraId="4A06AB1E" w14:textId="77777777">
        <w:tc>
          <w:tcPr>
            <w:tcW w:w="1498" w:type="dxa"/>
          </w:tcPr>
          <w:p w:rsidR="0090044E" w:rsidP="00221A6A" w:rsidRDefault="00BB2F98" w14:paraId="7F7742F6" w14:textId="73A6DEE6">
            <w:pPr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Staws</w:t>
            </w:r>
          </w:p>
        </w:tc>
        <w:tc>
          <w:tcPr>
            <w:tcW w:w="1499" w:type="dxa"/>
          </w:tcPr>
          <w:p w:rsidR="0090044E" w:rsidP="00221A6A" w:rsidRDefault="00BB2F98" w14:paraId="1D50D433" w14:textId="10926B05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Gwael</w:t>
            </w:r>
          </w:p>
        </w:tc>
        <w:tc>
          <w:tcPr>
            <w:tcW w:w="1498" w:type="dxa"/>
          </w:tcPr>
          <w:p w:rsidR="0090044E" w:rsidP="00221A6A" w:rsidRDefault="00BB2F98" w14:paraId="40E973AE" w14:textId="7D198E82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Isel</w:t>
            </w:r>
          </w:p>
        </w:tc>
        <w:tc>
          <w:tcPr>
            <w:tcW w:w="1498" w:type="dxa"/>
          </w:tcPr>
          <w:p w:rsidR="0090044E" w:rsidP="00221A6A" w:rsidRDefault="00BB2F98" w14:paraId="5707BB2B" w14:textId="17ECACE5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Da</w:t>
            </w:r>
          </w:p>
        </w:tc>
        <w:tc>
          <w:tcPr>
            <w:tcW w:w="1531" w:type="dxa"/>
          </w:tcPr>
          <w:p w:rsidR="0090044E" w:rsidP="00221A6A" w:rsidRDefault="00BB2F98" w14:paraId="5EA43C1B" w14:textId="3FB08FEF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Ardderchog</w:t>
            </w:r>
          </w:p>
        </w:tc>
        <w:tc>
          <w:tcPr>
            <w:tcW w:w="1502" w:type="dxa"/>
          </w:tcPr>
          <w:p w:rsidR="0090044E" w:rsidP="00221A6A" w:rsidRDefault="00BB2F98" w14:paraId="5DA2CFB1" w14:textId="2C5D1E1E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Rhagorol</w:t>
            </w:r>
          </w:p>
        </w:tc>
      </w:tr>
    </w:tbl>
    <w:p w:rsidRPr="00E61946" w:rsidR="0090044E" w:rsidP="00DD4BAE" w:rsidRDefault="0090044E" w14:paraId="22A4EF42" w14:textId="77777777">
      <w:pPr>
        <w:ind w:left="720"/>
        <w:rPr>
          <w:rFonts w:ascii="Open Sans" w:hAnsi="Open Sans" w:cs="Open Sans"/>
        </w:rPr>
      </w:pPr>
    </w:p>
    <w:tbl>
      <w:tblPr>
        <w:tblW w:w="3675" w:type="dxa"/>
        <w:tblInd w:w="1318" w:type="dxa"/>
        <w:shd w:val="clear" w:color="auto" w:fill="FFFFFF"/>
        <w:tblCellMar>
          <w:top w:w="15" w:type="dxa"/>
          <w:left w:w="15" w:type="dxa"/>
          <w:bottom w:w="15" w:type="dxa"/>
          <w:right w:w="15" w:type="dxa"/>
        </w:tblCellMar>
        <w:tblLook w:val="04A0" w:firstRow="1" w:lastRow="0" w:firstColumn="1" w:lastColumn="0" w:noHBand="0" w:noVBand="1"/>
      </w:tblPr>
      <w:tblGrid>
        <w:gridCol w:w="1837"/>
        <w:gridCol w:w="1838"/>
      </w:tblGrid>
      <w:tr w:rsidRPr="00E61946" w:rsidR="00E61946" w:rsidTr="00A30757" w14:paraId="473C2722" w14:textId="77777777"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55186B7B" w14:textId="74B2D68E">
            <w:pPr>
              <w:rPr>
                <w:rFonts w:ascii="Open Sans" w:hAnsi="Open Sans" w:cs="Open Sans"/>
              </w:rPr>
            </w:pPr>
          </w:p>
        </w:tc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24E02D72" w14:textId="0E27AFCA">
            <w:pPr>
              <w:rPr>
                <w:rFonts w:ascii="Open Sans" w:hAnsi="Open Sans" w:cs="Open Sans"/>
              </w:rPr>
            </w:pPr>
          </w:p>
        </w:tc>
      </w:tr>
      <w:tr w:rsidRPr="00E61946" w:rsidR="00E61946" w:rsidTr="00A30757" w14:paraId="3A9DF33F" w14:textId="77777777"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69B63072" w14:textId="55377E70">
            <w:pPr>
              <w:rPr>
                <w:rFonts w:ascii="Open Sans" w:hAnsi="Open Sans" w:cs="Open Sans"/>
              </w:rPr>
            </w:pPr>
          </w:p>
        </w:tc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0D6D713D" w14:textId="697B45DE">
            <w:pPr>
              <w:rPr>
                <w:rFonts w:ascii="Open Sans" w:hAnsi="Open Sans" w:cs="Open Sans"/>
              </w:rPr>
            </w:pPr>
          </w:p>
        </w:tc>
      </w:tr>
      <w:tr w:rsidRPr="00E61946" w:rsidR="00E61946" w:rsidTr="00A30757" w14:paraId="6F5C2252" w14:textId="77777777"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588999AB" w14:textId="6CC0D2A7">
            <w:pPr>
              <w:rPr>
                <w:rFonts w:ascii="Open Sans" w:hAnsi="Open Sans" w:cs="Open Sans"/>
              </w:rPr>
            </w:pPr>
          </w:p>
        </w:tc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31D91089" w14:textId="70E62D63">
            <w:pPr>
              <w:rPr>
                <w:rFonts w:ascii="Open Sans" w:hAnsi="Open Sans" w:cs="Open Sans"/>
              </w:rPr>
            </w:pPr>
          </w:p>
        </w:tc>
      </w:tr>
      <w:tr w:rsidRPr="00E61946" w:rsidR="00E61946" w:rsidTr="00A30757" w14:paraId="1C85EA07" w14:textId="77777777"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3C9D99BA" w14:textId="26532006">
            <w:pPr>
              <w:rPr>
                <w:rFonts w:ascii="Open Sans" w:hAnsi="Open Sans" w:cs="Open Sans"/>
              </w:rPr>
            </w:pPr>
          </w:p>
        </w:tc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051F4AD1" w14:textId="33A58ADA">
            <w:pPr>
              <w:rPr>
                <w:rFonts w:ascii="Open Sans" w:hAnsi="Open Sans" w:cs="Open Sans"/>
              </w:rPr>
            </w:pPr>
          </w:p>
        </w:tc>
      </w:tr>
      <w:tr w:rsidRPr="00E61946" w:rsidR="00E61946" w:rsidTr="00A30757" w14:paraId="02E72FB6" w14:textId="77777777"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586FC790" w14:textId="4E0DD21C">
            <w:pPr>
              <w:rPr>
                <w:rFonts w:ascii="Open Sans" w:hAnsi="Open Sans" w:cs="Open Sans"/>
              </w:rPr>
            </w:pPr>
          </w:p>
        </w:tc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5347C1EB" w14:textId="7B4C321D">
            <w:pPr>
              <w:rPr>
                <w:rFonts w:ascii="Open Sans" w:hAnsi="Open Sans" w:cs="Open Sans"/>
              </w:rPr>
            </w:pPr>
          </w:p>
        </w:tc>
      </w:tr>
      <w:tr w:rsidRPr="00E61946" w:rsidR="00E61946" w:rsidTr="00A30757" w14:paraId="6143ADB6" w14:textId="77777777"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7A1E1CB3" w14:textId="2B593F5A">
            <w:pPr>
              <w:rPr>
                <w:rFonts w:ascii="Open Sans" w:hAnsi="Open Sans" w:cs="Open Sans"/>
              </w:rPr>
            </w:pPr>
          </w:p>
        </w:tc>
        <w:tc>
          <w:tcPr>
            <w:tcW w:w="0" w:type="auto"/>
            <w:shd w:val="clear" w:color="auto" w:fill="FFFFFF"/>
            <w:tcMar>
              <w:top w:w="0" w:type="dxa"/>
              <w:left w:w="0" w:type="dxa"/>
              <w:bottom w:w="0" w:type="dxa"/>
              <w:right w:w="0" w:type="dxa"/>
            </w:tcMar>
            <w:vAlign w:val="center"/>
          </w:tcPr>
          <w:p w:rsidRPr="00E61946" w:rsidR="00DD4BAE" w:rsidP="00221A6A" w:rsidRDefault="00DD4BAE" w14:paraId="703FF916" w14:textId="09DF6969">
            <w:pPr>
              <w:rPr>
                <w:rFonts w:ascii="Open Sans" w:hAnsi="Open Sans" w:cs="Open Sans"/>
              </w:rPr>
            </w:pPr>
          </w:p>
        </w:tc>
      </w:tr>
    </w:tbl>
    <w:p w:rsidRPr="00E61946" w:rsidR="00DD4BAE" w:rsidP="00DD4BAE" w:rsidRDefault="00DD4BAE" w14:paraId="7C6C0E88" w14:textId="77777777">
      <w:pPr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t> </w:t>
      </w:r>
    </w:p>
    <w:p w:rsidRPr="00E61946" w:rsidR="00DD4BAE" w:rsidP="00DD4BAE" w:rsidRDefault="00AB5C20" w14:paraId="58767B6E" w14:textId="1A04DF62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panel o arbenigwyr yn asesu’r ceisiadau</w:t>
      </w:r>
      <w:r w:rsidRPr="00E61946" w:rsidR="00DD4BAE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Aelodau’r panel yw</w:t>
      </w:r>
      <w:r w:rsidRPr="00E61946" w:rsidR="00DD4BAE">
        <w:rPr>
          <w:rFonts w:ascii="Open Sans" w:hAnsi="Open Sans" w:cs="Open Sans"/>
        </w:rPr>
        <w:t>:</w:t>
      </w:r>
    </w:p>
    <w:p w:rsidRPr="00E61946" w:rsidR="00DD4BAE" w:rsidP="00DD4BAE" w:rsidRDefault="00AB5C20" w14:paraId="546A06E6" w14:textId="7A10C388">
      <w:pPr>
        <w:pBdr>
          <w:bottom w:val="single" w:color="auto" w:sz="12" w:space="1"/>
        </w:pBd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Enw</w:t>
      </w:r>
      <w:r w:rsidRPr="00E61946" w:rsidR="00DD4BAE">
        <w:rPr>
          <w:rFonts w:ascii="Open Sans" w:hAnsi="Open Sans" w:cs="Open Sans"/>
        </w:rPr>
        <w:t xml:space="preserve"> – </w:t>
      </w:r>
      <w:r>
        <w:rPr>
          <w:rFonts w:ascii="Open Sans" w:hAnsi="Open Sans" w:cs="Open Sans"/>
        </w:rPr>
        <w:t>Teitl Swydd</w:t>
      </w:r>
      <w:r w:rsidRPr="00E61946" w:rsidR="00DD4BAE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Sefydliad</w:t>
      </w:r>
    </w:p>
    <w:p w:rsidRPr="00E61946" w:rsidR="00DD4BAE" w:rsidP="00DD4BAE" w:rsidRDefault="00DD4BAE" w14:paraId="02977A87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="00ED3F8C" w:rsidP="00ED3F8C" w:rsidRDefault="00ED3F8C" w14:paraId="61544B5B" w14:textId="77777777">
      <w:pPr>
        <w:rPr>
          <w:rFonts w:ascii="Roboto Mono" w:hAnsi="Roboto Mono"/>
          <w:sz w:val="28"/>
          <w:szCs w:val="24"/>
          <w:u w:val="single"/>
        </w:rPr>
      </w:pPr>
    </w:p>
    <w:p w:rsidRPr="00E61946" w:rsidR="00ED3F8C" w:rsidP="00ED3F8C" w:rsidRDefault="00ED3F8C" w14:paraId="58AFD53D" w14:textId="16CD697B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Gwybodaeth i Dderbynwyr Grantiau</w:t>
      </w:r>
      <w:r w:rsidRPr="00E61946">
        <w:rPr>
          <w:rFonts w:ascii="Roboto Mono" w:hAnsi="Roboto Mono"/>
          <w:sz w:val="28"/>
          <w:szCs w:val="24"/>
          <w:u w:val="single"/>
        </w:rPr>
        <w:t xml:space="preserve"> </w:t>
      </w:r>
    </w:p>
    <w:p w:rsidRPr="00E61946" w:rsidR="00211D6E" w:rsidP="00211D6E" w:rsidRDefault="00211D6E" w14:paraId="0418EF72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 </w:t>
      </w:r>
      <w:r w:rsidRPr="00E61946">
        <w:rPr>
          <w:rFonts w:ascii="Open Sans" w:hAnsi="Open Sans" w:cs="Open Sans"/>
        </w:rPr>
        <w:t xml:space="preserve">panel </w:t>
      </w:r>
      <w:r>
        <w:rPr>
          <w:rFonts w:ascii="Open Sans" w:hAnsi="Open Sans" w:cs="Open Sans"/>
        </w:rPr>
        <w:t xml:space="preserve">yn sgorio yn ôl y </w:t>
      </w:r>
      <w:r>
        <w:rPr>
          <w:rFonts w:ascii="Open Sans" w:hAnsi="Open Sans" w:cs="Open Sans"/>
          <w:b/>
          <w:bCs/>
        </w:rPr>
        <w:t>meini prawf asesu</w:t>
      </w:r>
      <w:r w:rsidRPr="00E61946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>c yn rhoi adborth os gwneir cais amdano.</w:t>
      </w:r>
    </w:p>
    <w:p w:rsidRPr="00E61946" w:rsidR="00211D6E" w:rsidP="00211D6E" w:rsidRDefault="00211D6E" w14:paraId="4BA68DE1" w14:textId="123D2D9F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penderfyniad y panel am bob cais yn derfynol, ac nid oes proses apêl</w:t>
      </w:r>
      <w:r w:rsidRPr="00E61946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cyfrifoldeb yr ymgeisydd yw sicrhau bod yr holl wybodaeth a ddarperir yn y cais yn gywir, bod y cynnig yn bodloni’r meini prawf cy</w:t>
      </w:r>
      <w:r w:rsidR="001E7DA7">
        <w:rPr>
          <w:rFonts w:ascii="Open Sans" w:hAnsi="Open Sans" w:cs="Open Sans"/>
        </w:rPr>
        <w:t>m</w:t>
      </w:r>
      <w:r>
        <w:rPr>
          <w:rFonts w:ascii="Open Sans" w:hAnsi="Open Sans" w:cs="Open Sans"/>
        </w:rPr>
        <w:t>hwysedd, a bod pob adran o’r cais wedi’i chwblhau</w:t>
      </w:r>
      <w:r w:rsidRPr="00E61946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Ni fydd ceisiadau a ystyrir yn anghymwys yn cael eu hasesu. Dylech gyflwyno unrhyw bwyntiau rydych yn dymuno eu gwneud yn glir ac yn gryno ar y ffurflen gais</w:t>
      </w:r>
      <w:r w:rsidRPr="00E61946">
        <w:rPr>
          <w:rFonts w:ascii="Open Sans" w:hAnsi="Open Sans" w:cs="Open Sans"/>
        </w:rPr>
        <w:t>.</w:t>
      </w:r>
    </w:p>
    <w:p w:rsidRPr="00E61946" w:rsidR="00211D6E" w:rsidP="00211D6E" w:rsidRDefault="00211D6E" w14:paraId="4F9DC3AF" w14:textId="1C4F29BD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Gall </w:t>
      </w:r>
      <w:r w:rsidRPr="00831F12">
        <w:rPr>
          <w:rFonts w:ascii="Open Sans" w:hAnsi="Open Sans" w:cs="Open Sans"/>
        </w:rPr>
        <w:t>ymgeiswyr aflwyddiannus</w:t>
      </w:r>
      <w:r>
        <w:rPr>
          <w:rFonts w:ascii="Open Sans" w:hAnsi="Open Sans" w:cs="Open Sans"/>
        </w:rPr>
        <w:t xml:space="preserve"> </w:t>
      </w:r>
      <w:r w:rsidRPr="00831F12">
        <w:rPr>
          <w:rFonts w:ascii="Open Sans" w:hAnsi="Open Sans" w:cs="Open Sans"/>
        </w:rPr>
        <w:t xml:space="preserve">gyflwyno cais am gyfle hyfforddiant neu ddatblygu sgiliau gwahanol, gyda chytundeb tîm yr Hwb Cymunedol. Fodd bynnag, os ydych eisoes wedi derbyn </w:t>
      </w:r>
      <w:r w:rsidR="005A33FB">
        <w:rPr>
          <w:rFonts w:ascii="Open Sans" w:hAnsi="Open Sans" w:cs="Open Sans"/>
        </w:rPr>
        <w:t xml:space="preserve">Grant Sbarduno’r </w:t>
      </w:r>
      <w:r w:rsidRPr="00831F12">
        <w:rPr>
          <w:rFonts w:ascii="Open Sans" w:hAnsi="Open Sans" w:cs="Open Sans"/>
        </w:rPr>
        <w:t xml:space="preserve">Hwb Cymunedol, ni allwch </w:t>
      </w:r>
      <w:r>
        <w:rPr>
          <w:rFonts w:ascii="Open Sans" w:hAnsi="Open Sans" w:cs="Open Sans"/>
        </w:rPr>
        <w:t>ymgeisio eto</w:t>
      </w:r>
      <w:r w:rsidRPr="4F906018">
        <w:rPr>
          <w:rFonts w:ascii="Open Sans" w:hAnsi="Open Sans" w:cs="Open Sans"/>
        </w:rPr>
        <w:t xml:space="preserve">. </w:t>
      </w:r>
    </w:p>
    <w:p w:rsidRPr="00B241DC" w:rsidR="00211D6E" w:rsidP="00211D6E" w:rsidRDefault="00211D6E" w14:paraId="7268ED55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 xml:space="preserve">Rheoli eich </w:t>
      </w:r>
      <w:r w:rsidRPr="00B241DC">
        <w:rPr>
          <w:rFonts w:ascii="Open Sans" w:hAnsi="Open Sans" w:cs="Open Sans"/>
          <w:u w:val="single"/>
        </w:rPr>
        <w:t xml:space="preserve">Grant </w:t>
      </w:r>
    </w:p>
    <w:p w:rsidR="00211D6E" w:rsidP="00211D6E" w:rsidRDefault="00211D6E" w14:paraId="3E65D123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grantiau yn cael eu talu ymlaen llaw unwaith y bydd cytundeb grant wedi cael ei lofnodi</w:t>
      </w:r>
      <w:r w:rsidRPr="4F906018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Yn achos Bwrsarïau yr Hwb Cymunedol, gallwn dalu i gyfrif banc yr unigolyn neu i gyfrif banc y sefydliad rydych yn ymgeisio drwyddo.</w:t>
      </w:r>
    </w:p>
    <w:p w:rsidRPr="001108B0" w:rsidR="00211D6E" w:rsidP="00211D6E" w:rsidRDefault="00211D6E" w14:paraId="6314FDE9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yn ofynnol i dderbynyddion grantiau ddarparu adroddiad ar ddiwedd  y prosiect. Os bydd y gwariant terfynol yn llai na’r swm a gytunwyd yn y Cytundeb Ariannu </w:t>
      </w:r>
      <w:r w:rsidRPr="37BC7D09">
        <w:rPr>
          <w:rFonts w:ascii="Open Sans" w:hAnsi="Open Sans" w:cs="Open Sans"/>
        </w:rPr>
        <w:t xml:space="preserve">Grant, </w:t>
      </w:r>
      <w:r>
        <w:rPr>
          <w:rFonts w:ascii="Open Sans" w:hAnsi="Open Sans" w:cs="Open Sans"/>
        </w:rPr>
        <w:t>efallai bydd tîm yr Hwb Cymunedol yn gofyn i’r derbynyddion ad-dalu unrhyw arian na chafodd ei wario ar ddiwedd y prosiect</w:t>
      </w:r>
      <w:r w:rsidRPr="37BC7D09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Rhaid i dderbynyddion grantiau sicrhau eu bod yn cadw cyfrifon ariannol cywir</w:t>
      </w:r>
      <w:r w:rsidRPr="37BC7D09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mae’n bosibl y byddwn yn gwirio ar hap ac yn cynnal archwiliadau</w:t>
      </w:r>
      <w:r w:rsidRPr="37BC7D09">
        <w:rPr>
          <w:rFonts w:ascii="Open Sans" w:hAnsi="Open Sans" w:cs="Open Sans"/>
        </w:rPr>
        <w:t xml:space="preserve">. </w:t>
      </w:r>
      <w:r w:rsidRPr="002745CF">
        <w:rPr>
          <w:rFonts w:ascii="Open Sans" w:hAnsi="Open Sans" w:cs="Open Sans"/>
        </w:rPr>
        <w:t xml:space="preserve">Ni fyddwn </w:t>
      </w:r>
      <w:r>
        <w:rPr>
          <w:rFonts w:ascii="Open Sans" w:hAnsi="Open Sans" w:cs="Open Sans"/>
        </w:rPr>
        <w:t xml:space="preserve">yn talu </w:t>
      </w:r>
      <w:r>
        <w:rPr>
          <w:rFonts w:ascii="Open Sans" w:hAnsi="Open Sans" w:cs="Open Sans"/>
        </w:rPr>
        <w:lastRenderedPageBreak/>
        <w:t>am gostau sy’n fwy na’r gwariant y cytunwyd arno ar gyfer y prosiect yn y Cytundeb Ariannu Grant</w:t>
      </w:r>
      <w:r w:rsidRPr="37BC7D09">
        <w:rPr>
          <w:rFonts w:ascii="Open Sans" w:hAnsi="Open Sans" w:cs="Open Sans"/>
        </w:rPr>
        <w:t>.</w:t>
      </w:r>
    </w:p>
    <w:p w:rsidRPr="00205F08" w:rsidR="00211D6E" w:rsidP="00211D6E" w:rsidRDefault="00211D6E" w14:paraId="375DB773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Gwerthuso</w:t>
      </w:r>
    </w:p>
    <w:p w:rsidR="00211D6E" w:rsidP="00211D6E" w:rsidRDefault="00211D6E" w14:paraId="21538E85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gwerthuswr annibynnol dan gontract gan dîm y rhaglen yn gyfrifol am werthuso’r Hwb Cymunedol. Bydd yn gyfrifol am ddiffinio, asesu a</w:t>
      </w:r>
      <w:r w:rsidRPr="001108B0">
        <w:rPr>
          <w:rFonts w:ascii="Open Sans" w:hAnsi="Open Sans" w:cs="Open Sans"/>
        </w:rPr>
        <w:t xml:space="preserve"> (</w:t>
      </w:r>
      <w:r>
        <w:rPr>
          <w:rFonts w:ascii="Open Sans" w:hAnsi="Open Sans" w:cs="Open Sans"/>
        </w:rPr>
        <w:t>lle bo’n briodol</w:t>
      </w:r>
      <w:r w:rsidRPr="001108B0">
        <w:rPr>
          <w:rFonts w:ascii="Open Sans" w:hAnsi="Open Sans" w:cs="Open Sans"/>
        </w:rPr>
        <w:t xml:space="preserve">) </w:t>
      </w:r>
      <w:r>
        <w:rPr>
          <w:rFonts w:ascii="Open Sans" w:hAnsi="Open Sans" w:cs="Open Sans"/>
        </w:rPr>
        <w:t xml:space="preserve">chasglu </w:t>
      </w:r>
      <w:r w:rsidRPr="001108B0">
        <w:rPr>
          <w:rFonts w:ascii="Open Sans" w:hAnsi="Open Sans" w:cs="Open Sans"/>
        </w:rPr>
        <w:t xml:space="preserve">data </w:t>
      </w:r>
      <w:r>
        <w:rPr>
          <w:rFonts w:ascii="Open Sans" w:hAnsi="Open Sans" w:cs="Open Sans"/>
        </w:rPr>
        <w:t>ar ran y rhaglen</w:t>
      </w:r>
      <w:r w:rsidRPr="001108B0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Dylai derbynyddion grantiau fod yn barod i ymwneud yn rheolaidd â’r tîm gwerthuso a darparu gwybodaeth i’r tîm. Mae’n orfodol i bob ymgeisydd adrodd am y prosiect, ond mae hynny er mwyn mesur effaith y rhaglen ariannu yn unig ac nid yw’n effeithio ar gymhwysedd ar gyfer y grant</w:t>
      </w:r>
      <w:r w:rsidRPr="001108B0">
        <w:rPr>
          <w:rFonts w:ascii="Open Sans" w:hAnsi="Open Sans" w:cs="Open Sans"/>
        </w:rPr>
        <w:t>.</w:t>
      </w:r>
    </w:p>
    <w:p w:rsidRPr="00B241DC" w:rsidR="00211D6E" w:rsidP="00211D6E" w:rsidRDefault="00211D6E" w14:paraId="1D8F52B2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Rhannu Gwybodaeth</w:t>
      </w:r>
    </w:p>
    <w:p w:rsidRPr="001108B0" w:rsidR="00211D6E" w:rsidP="00211D6E" w:rsidRDefault="00211D6E" w14:paraId="1E6429FE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Nod yr Hwb Cymunedol yw meithrin sgiliau ac adeiladu capasiti’r sector OLlAA</w:t>
      </w:r>
      <w:r w:rsidRPr="001108B0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a Threftadaeth cyfan</w:t>
      </w:r>
      <w:r w:rsidRPr="001108B0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 xml:space="preserve"> dysgu o brofiadau’r sawl sy’n derbyn ein grantiau</w:t>
      </w:r>
      <w:r w:rsidRPr="001108B0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Bydd prosiectau a ariennir yn cael eu hannog i gyfrannu at weithgareddau creu a rhannu gwybodaeth</w:t>
      </w:r>
      <w:r w:rsidRPr="001108B0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gan gynnwys o bosibl ysgrifennu astudiaethau achos, cymryd rhan mewn seminarau effaith</w:t>
      </w:r>
      <w:r w:rsidRPr="001108B0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 xml:space="preserve"> chefnogi’r gymuned archifau drwy rannu gwybodaeth a mentora</w:t>
      </w:r>
      <w:r w:rsidRPr="001108B0">
        <w:rPr>
          <w:rFonts w:ascii="Open Sans" w:hAnsi="Open Sans" w:cs="Open Sans"/>
        </w:rPr>
        <w:t>.</w:t>
      </w:r>
    </w:p>
    <w:p w:rsidRPr="00B15DC9" w:rsidR="00211D6E" w:rsidP="00211D6E" w:rsidRDefault="00211D6E" w14:paraId="03ABB903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Amodau Grantiau</w:t>
      </w:r>
    </w:p>
    <w:p w:rsidRPr="00DE5064" w:rsidR="00211D6E" w:rsidP="00211D6E" w:rsidRDefault="00211D6E" w14:paraId="6DE5635B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yn ofynnol i’r sawl sy’n derbyn grantiau gydymffurfio â </w:t>
      </w:r>
      <w:hyperlink w:tgtFrame="_blank" w:history="1" r:id="rId35">
        <w:r w:rsidRPr="00DE5064">
          <w:rPr>
            <w:rStyle w:val="Hyperlink"/>
            <w:rFonts w:ascii="Open Sans" w:hAnsi="Open Sans" w:cs="Open Sans"/>
          </w:rPr>
          <w:t>C</w:t>
        </w:r>
        <w:r>
          <w:rPr>
            <w:rStyle w:val="Hyperlink"/>
            <w:rFonts w:ascii="Open Sans" w:hAnsi="Open Sans" w:cs="Open Sans"/>
          </w:rPr>
          <w:t>ho</w:t>
        </w:r>
        <w:r w:rsidRPr="00DE5064">
          <w:rPr>
            <w:rStyle w:val="Hyperlink"/>
            <w:rFonts w:ascii="Open Sans" w:hAnsi="Open Sans" w:cs="Open Sans"/>
          </w:rPr>
          <w:t>d</w:t>
        </w:r>
        <w:r>
          <w:rPr>
            <w:rStyle w:val="Hyperlink"/>
            <w:rFonts w:ascii="Open Sans" w:hAnsi="Open Sans" w:cs="Open Sans"/>
          </w:rPr>
          <w:t xml:space="preserve"> Ymddygiad Derbynyddion Grantiau Cyffredinol y Llywodraeth</w:t>
        </w:r>
      </w:hyperlink>
      <w:r w:rsidRPr="00DE5064">
        <w:rPr>
          <w:rFonts w:ascii="Open Sans" w:hAnsi="Open Sans" w:cs="Open Sans"/>
        </w:rPr>
        <w:t> a</w:t>
      </w:r>
      <w:r>
        <w:rPr>
          <w:rFonts w:ascii="Open Sans" w:hAnsi="Open Sans" w:cs="Open Sans"/>
        </w:rPr>
        <w:t>’r holl ddeddfwriaeth berthnasol, yn ogystal â’r amodau monitro a gwerthuso a nodwyd uchod</w:t>
      </w:r>
      <w:r w:rsidRPr="00DE5064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Mae’n bosibl y bydd amodau ychwanegol wedi’u nodi yn y Cytundeb Ariannu Grant</w:t>
      </w:r>
      <w:r w:rsidRPr="00DE5064">
        <w:rPr>
          <w:rFonts w:ascii="Open Sans" w:hAnsi="Open Sans" w:cs="Open Sans"/>
        </w:rPr>
        <w:t>.</w:t>
      </w:r>
    </w:p>
    <w:p w:rsidRPr="00DE5064" w:rsidR="00211D6E" w:rsidP="00211D6E" w:rsidRDefault="00211D6E" w14:paraId="14218DE7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Rhaid i’ch sefydliad gytuno i ddilyn proses chwythu’r chwiban os nad yw urddas, diogelwch, a llesiant defnyddwyr yn cael eu sicrhau</w:t>
      </w:r>
      <w:r w:rsidRPr="00DE5064">
        <w:rPr>
          <w:rFonts w:ascii="Open Sans" w:hAnsi="Open Sans" w:cs="Open Sans"/>
        </w:rPr>
        <w:t>.</w:t>
      </w:r>
    </w:p>
    <w:p w:rsidRPr="00DE5064" w:rsidR="00211D6E" w:rsidP="00211D6E" w:rsidRDefault="00211D6E" w14:paraId="664D8380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Mae’n ofynnol hefyd i bawb sy’n derbyn grant ymddwyn yn foesegol</w:t>
      </w:r>
      <w:r w:rsidRPr="00DE5064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a dilyn y Saith Egwyddor Bywyd Cyhoeddus</w:t>
      </w:r>
      <w:r w:rsidRPr="00DE5064">
        <w:rPr>
          <w:rFonts w:ascii="Open Sans" w:hAnsi="Open Sans" w:cs="Open Sans"/>
        </w:rPr>
        <w:t>: </w:t>
      </w:r>
      <w:r w:rsidRPr="00210BC5">
        <w:rPr>
          <w:rFonts w:ascii="Open Sans" w:hAnsi="Open Sans" w:cs="Open Sans"/>
        </w:rPr>
        <w:t>Saith Egwyddor Bywyd Cyhoeddus – GOV.UK (www.gov.uk)</w:t>
      </w:r>
      <w:r w:rsidRPr="00DE5064">
        <w:rPr>
          <w:rFonts w:ascii="Open Sans" w:hAnsi="Open Sans" w:cs="Open Sans"/>
        </w:rPr>
        <w:t> a</w:t>
      </w:r>
      <w:r>
        <w:rPr>
          <w:rFonts w:ascii="Open Sans" w:hAnsi="Open Sans" w:cs="Open Sans"/>
        </w:rPr>
        <w:t xml:space="preserve"> gwneud dewisiadau cynaliadwy i leihau effaith prosiectau ar yr amgylchedd</w:t>
      </w:r>
      <w:r w:rsidRPr="00DE5064">
        <w:rPr>
          <w:rFonts w:ascii="Open Sans" w:hAnsi="Open Sans" w:cs="Open Sans"/>
        </w:rPr>
        <w:t>.</w:t>
      </w:r>
    </w:p>
    <w:p w:rsidRPr="00205F08" w:rsidR="00C80DFF" w:rsidP="00205F08" w:rsidRDefault="00C80DFF" w14:paraId="7350E7B8" w14:textId="5BDB283B">
      <w:pPr>
        <w:rPr>
          <w:rFonts w:ascii="Open Sans" w:hAnsi="Open Sans" w:cs="Open Sans"/>
        </w:rPr>
      </w:pPr>
    </w:p>
    <w:p w:rsidRPr="00E61946" w:rsidR="00982FE3" w:rsidP="007653C1" w:rsidRDefault="00982FE3" w14:paraId="42A8D2FD" w14:textId="6EC598C4">
      <w:pPr>
        <w:rPr>
          <w:rFonts w:ascii="Open Sans" w:hAnsi="Open Sans" w:cs="Open Sans"/>
        </w:rPr>
      </w:pPr>
      <w:r w:rsidRPr="00E61946">
        <w:rPr>
          <w:rFonts w:ascii="Roboto Mono" w:hAnsi="Roboto Mono"/>
          <w:b/>
          <w:bCs/>
          <w:sz w:val="28"/>
          <w:szCs w:val="24"/>
          <w:u w:val="single"/>
        </w:rPr>
        <w:br w:type="page"/>
      </w:r>
    </w:p>
    <w:p w:rsidRPr="00E61946" w:rsidR="003F733E" w:rsidP="00982FE3" w:rsidRDefault="00490E30" w14:paraId="64166E43" w14:textId="4B4AD6F7">
      <w:pPr>
        <w:pStyle w:val="Heading1"/>
        <w:rPr>
          <w:rFonts w:ascii="Roboto Mono" w:hAnsi="Roboto Mono"/>
          <w:b w:val="1"/>
          <w:bCs w:val="1"/>
          <w:color w:val="auto"/>
        </w:rPr>
      </w:pPr>
      <w:bookmarkStart w:name="_Toc18655010" w:id="878397767"/>
      <w:r w:rsidRPr="6D70DD85" w:rsidR="00490E30">
        <w:rPr>
          <w:rFonts w:ascii="Roboto Mono" w:hAnsi="Roboto Mono"/>
          <w:b w:val="1"/>
          <w:bCs w:val="1"/>
          <w:color w:val="auto"/>
        </w:rPr>
        <w:t>Grantiau Prosiectau</w:t>
      </w:r>
      <w:bookmarkEnd w:id="878397767"/>
    </w:p>
    <w:p w:rsidRPr="00E61946" w:rsidR="007653C1" w:rsidP="007653C1" w:rsidRDefault="00490E30" w14:paraId="15699983" w14:textId="51CFA503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Tudalen Lanio</w:t>
      </w:r>
    </w:p>
    <w:p w:rsidRPr="00E61946" w:rsidR="005D54E2" w:rsidP="00757111" w:rsidRDefault="00BE3A35" w14:paraId="45834F30" w14:textId="73E8338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Grantiau Prosiectau gwerth </w:t>
      </w:r>
      <w:r>
        <w:rPr>
          <w:rFonts w:ascii="Open Sans" w:hAnsi="Open Sans" w:cs="Open Sans"/>
          <w:b/>
          <w:bCs/>
        </w:rPr>
        <w:t xml:space="preserve">hyd at </w:t>
      </w:r>
      <w:r w:rsidRPr="00E61946" w:rsidR="00EC0CE7">
        <w:rPr>
          <w:rFonts w:ascii="Open Sans" w:hAnsi="Open Sans" w:cs="Open Sans"/>
          <w:b/>
          <w:bCs/>
        </w:rPr>
        <w:t>£30,000</w:t>
      </w:r>
      <w:r w:rsidRPr="00E61946" w:rsidR="00EC0CE7">
        <w:rPr>
          <w:rFonts w:ascii="Open Sans" w:hAnsi="Open Sans" w:cs="Open Sans"/>
        </w:rPr>
        <w:t> </w:t>
      </w:r>
      <w:r>
        <w:rPr>
          <w:rFonts w:ascii="Open Sans" w:hAnsi="Open Sans" w:cs="Open Sans"/>
        </w:rPr>
        <w:t>yn ariannu prosiectau sylweddol, cydweithredol rhwng o leiaf un sefydliad</w:t>
      </w:r>
      <w:r w:rsidRPr="00E61946" w:rsidR="00EC0CE7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OLlAA</w:t>
      </w:r>
      <w:r w:rsidR="00C06F9B">
        <w:rPr>
          <w:rFonts w:ascii="Open Sans" w:hAnsi="Open Sans" w:cs="Open Sans"/>
        </w:rPr>
        <w:t xml:space="preserve"> (</w:t>
      </w:r>
      <w:r>
        <w:rPr>
          <w:rFonts w:ascii="Open Sans" w:hAnsi="Open Sans" w:cs="Open Sans"/>
        </w:rPr>
        <w:t>Orielau</w:t>
      </w:r>
      <w:r w:rsidR="00C06F9B">
        <w:rPr>
          <w:rFonts w:ascii="Open Sans" w:hAnsi="Open Sans" w:cs="Open Sans"/>
        </w:rPr>
        <w:t>, L</w:t>
      </w:r>
      <w:r>
        <w:rPr>
          <w:rFonts w:ascii="Open Sans" w:hAnsi="Open Sans" w:cs="Open Sans"/>
        </w:rPr>
        <w:t>lyfrgelloedd</w:t>
      </w:r>
      <w:r w:rsidR="00C06F9B">
        <w:rPr>
          <w:rFonts w:ascii="Open Sans" w:hAnsi="Open Sans" w:cs="Open Sans"/>
        </w:rPr>
        <w:t>, Archi</w:t>
      </w:r>
      <w:r>
        <w:rPr>
          <w:rFonts w:ascii="Open Sans" w:hAnsi="Open Sans" w:cs="Open Sans"/>
        </w:rPr>
        <w:t>fau ac Amgueddfeydd</w:t>
      </w:r>
      <w:r w:rsidR="00C06F9B">
        <w:rPr>
          <w:rFonts w:ascii="Open Sans" w:hAnsi="Open Sans" w:cs="Open Sans"/>
        </w:rPr>
        <w:t>)</w:t>
      </w:r>
      <w:r w:rsidR="00205F08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neu Dreftadaeth ac un grŵp cymunedol</w:t>
      </w:r>
      <w:r w:rsidRPr="00E61946" w:rsidR="00EC0CE7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Mae’r grantiau hyn yn cefnogi ymchwil manwl, datblygu sgiliau</w:t>
      </w:r>
      <w:r w:rsidR="00223B6E">
        <w:rPr>
          <w:rFonts w:ascii="Open Sans" w:hAnsi="Open Sans" w:cs="Open Sans"/>
        </w:rPr>
        <w:t>, a chreu adnoddau parhaus sy’n adlewyrchu lleisiau a phrofiadau amrywiol</w:t>
      </w:r>
      <w:r w:rsidRPr="00E61946" w:rsidR="00EC0CE7">
        <w:rPr>
          <w:rFonts w:ascii="Open Sans" w:hAnsi="Open Sans" w:cs="Open Sans"/>
        </w:rPr>
        <w:t xml:space="preserve">. </w:t>
      </w:r>
    </w:p>
    <w:p w:rsidRPr="00E61946" w:rsidR="00BE4221" w:rsidP="00757111" w:rsidRDefault="00223B6E" w14:paraId="4AA1870C" w14:textId="1A954E5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Dylai prosiectau gael eu dylunio ar y cyd a’u harwain gan y gymuned, gyda phwyslais ar gynhwysiant, cynaliadwyedd, ac effaith</w:t>
      </w:r>
      <w:r w:rsidRPr="7A761BA0" w:rsidR="00EC0CE7">
        <w:rPr>
          <w:rFonts w:ascii="Open Sans" w:hAnsi="Open Sans" w:cs="Open Sans"/>
        </w:rPr>
        <w:t xml:space="preserve">. </w:t>
      </w:r>
      <w:r w:rsidR="00D36756">
        <w:rPr>
          <w:rFonts w:ascii="Open Sans" w:hAnsi="Open Sans" w:cs="Open Sans"/>
        </w:rPr>
        <w:t>Ni waeth a ydynt yn adeiladu ar brosiect Sbarduno neu’n dechrau o’r newydd, nod y Grantiau Prosiectau yw creu newid ystyrlon a chynnig gwerth hirdymor i gymunedau a sefydliadau</w:t>
      </w:r>
      <w:r w:rsidRPr="7A761BA0" w:rsidR="00EC0CE7">
        <w:rPr>
          <w:rFonts w:ascii="Open Sans" w:hAnsi="Open Sans" w:cs="Open Sans"/>
        </w:rPr>
        <w:t>.</w:t>
      </w:r>
    </w:p>
    <w:p w:rsidR="00E93616" w:rsidP="004F69AB" w:rsidRDefault="00D36756" w14:paraId="6F83CE20" w14:textId="509381F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 cylch ymgeisio cyntaf ar gyfer Grantiau Prosiectau yn agor ym mis Ebrill </w:t>
      </w:r>
      <w:r w:rsidR="00B62A79">
        <w:rPr>
          <w:rFonts w:ascii="Open Sans" w:hAnsi="Open Sans" w:cs="Open Sans"/>
        </w:rPr>
        <w:t>2026</w:t>
      </w:r>
      <w:r w:rsidR="00E93616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 rhagor o wybodaeth am y ffrwd ariannu hon isod</w:t>
      </w:r>
      <w:r w:rsidRPr="00E61946" w:rsidR="00E93616">
        <w:rPr>
          <w:rFonts w:ascii="Open Sans" w:hAnsi="Open Sans" w:cs="Open Sans"/>
        </w:rPr>
        <w:t>.</w:t>
      </w:r>
    </w:p>
    <w:p w:rsidRPr="00E61946" w:rsidR="00C80DFF" w:rsidP="00C80DFF" w:rsidRDefault="00D36756" w14:paraId="2580CC14" w14:textId="780642F0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8"/>
          <w:u w:val="single"/>
        </w:rPr>
        <w:t>Yng</w:t>
      </w:r>
      <w:r w:rsidRPr="00D36756">
        <w:rPr>
          <w:rFonts w:ascii="Roboto Mono" w:hAnsi="Roboto Mono"/>
          <w:sz w:val="28"/>
          <w:szCs w:val="28"/>
          <w:u w:val="single"/>
        </w:rPr>
        <w:t>l</w:t>
      </w:r>
      <w:r w:rsidRPr="00D36756">
        <w:rPr>
          <w:rFonts w:ascii="Roboto Mono" w:hAnsi="Roboto Mono" w:cs="Calibri"/>
          <w:sz w:val="28"/>
          <w:szCs w:val="28"/>
          <w:u w:val="single"/>
        </w:rPr>
        <w:t>ŷ</w:t>
      </w:r>
      <w:r w:rsidRPr="00D36756">
        <w:rPr>
          <w:rFonts w:ascii="Roboto Mono" w:hAnsi="Roboto Mono"/>
          <w:sz w:val="28"/>
          <w:szCs w:val="28"/>
          <w:u w:val="single"/>
        </w:rPr>
        <w:t>n</w:t>
      </w:r>
      <w:r>
        <w:rPr>
          <w:rFonts w:ascii="Roboto Mono" w:hAnsi="Roboto Mono"/>
          <w:sz w:val="28"/>
          <w:szCs w:val="28"/>
          <w:u w:val="single"/>
        </w:rPr>
        <w:t xml:space="preserve"> â’r Grant</w:t>
      </w:r>
    </w:p>
    <w:p w:rsidRPr="00E61946" w:rsidR="00490E30" w:rsidP="00490E30" w:rsidRDefault="00BE3A35" w14:paraId="25FA5216" w14:textId="4698FFF5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</w:t>
      </w:r>
      <w:r w:rsidR="00490E30">
        <w:rPr>
          <w:rFonts w:ascii="Open Sans" w:hAnsi="Open Sans" w:cs="Open Sans"/>
        </w:rPr>
        <w:t>Mannau, Lleoedd a Pherthyn</w:t>
      </w:r>
      <w:r>
        <w:rPr>
          <w:rFonts w:ascii="Open Sans" w:hAnsi="Open Sans" w:cs="Open Sans"/>
        </w:rPr>
        <w:t>:</w:t>
      </w:r>
      <w:r w:rsidR="00490E30">
        <w:rPr>
          <w:rFonts w:ascii="Open Sans" w:hAnsi="Open Sans" w:cs="Open Sans"/>
        </w:rPr>
        <w:t xml:space="preserve"> yr Hwb Cymunedol </w:t>
      </w:r>
      <w:r>
        <w:rPr>
          <w:rFonts w:ascii="Open Sans" w:hAnsi="Open Sans" w:cs="Open Sans"/>
        </w:rPr>
        <w:t xml:space="preserve">yn rhaglen ar gyfer sefydliadau ledled y Deyrnas Unedig ac mae’n cael ei harwain </w:t>
      </w:r>
      <w:r w:rsidR="00490E30">
        <w:rPr>
          <w:rFonts w:ascii="Open Sans" w:hAnsi="Open Sans" w:cs="Open Sans"/>
        </w:rPr>
        <w:t>gan</w:t>
      </w:r>
      <w:r w:rsidRPr="42064782" w:rsidR="00490E30">
        <w:rPr>
          <w:rFonts w:ascii="Open Sans" w:hAnsi="Open Sans" w:cs="Open Sans"/>
        </w:rPr>
        <w:t xml:space="preserve"> </w:t>
      </w:r>
      <w:hyperlink r:id="rId36">
        <w:r w:rsidRPr="42064782" w:rsidR="00490E30">
          <w:rPr>
            <w:rStyle w:val="Hyperlink"/>
            <w:rFonts w:ascii="Open Sans" w:hAnsi="Open Sans" w:cs="Open Sans"/>
            <w:color w:val="auto"/>
          </w:rPr>
          <w:t>The National Archives</w:t>
        </w:r>
      </w:hyperlink>
      <w:r w:rsidR="00490E30">
        <w:t>,</w:t>
      </w:r>
      <w:r w:rsidRPr="42064782" w:rsidR="00490E30">
        <w:rPr>
          <w:rFonts w:ascii="Open Sans" w:hAnsi="Open Sans" w:cs="Open Sans"/>
        </w:rPr>
        <w:t> </w:t>
      </w:r>
      <w:r w:rsidR="00490E30">
        <w:rPr>
          <w:rFonts w:ascii="Open Sans" w:hAnsi="Open Sans" w:cs="Open Sans"/>
        </w:rPr>
        <w:t xml:space="preserve">mewn </w:t>
      </w:r>
      <w:r w:rsidRPr="42064782" w:rsidR="00490E30">
        <w:rPr>
          <w:rFonts w:ascii="Open Sans" w:hAnsi="Open Sans" w:cs="Open Sans"/>
        </w:rPr>
        <w:t>partner</w:t>
      </w:r>
      <w:r w:rsidR="00490E30">
        <w:rPr>
          <w:rFonts w:ascii="Open Sans" w:hAnsi="Open Sans" w:cs="Open Sans"/>
        </w:rPr>
        <w:t xml:space="preserve">iaeth â </w:t>
      </w:r>
      <w:hyperlink r:id="rId37">
        <w:r w:rsidRPr="42064782" w:rsidR="00490E30">
          <w:rPr>
            <w:rStyle w:val="Hyperlink"/>
            <w:rFonts w:ascii="Open Sans" w:hAnsi="Open Sans" w:cs="Open Sans"/>
            <w:color w:val="auto"/>
          </w:rPr>
          <w:t>Leeds Museums &amp; Galleries</w:t>
        </w:r>
      </w:hyperlink>
      <w:r w:rsidRPr="42064782" w:rsidR="00490E30">
        <w:rPr>
          <w:rFonts w:ascii="Open Sans" w:hAnsi="Open Sans" w:cs="Open Sans"/>
        </w:rPr>
        <w:t>,</w:t>
      </w:r>
      <w:r w:rsidR="00490E30">
        <w:rPr>
          <w:rFonts w:ascii="Open Sans" w:hAnsi="Open Sans" w:cs="Open Sans"/>
        </w:rPr>
        <w:t xml:space="preserve"> </w:t>
      </w:r>
      <w:hyperlink r:id="rId38">
        <w:r w:rsidRPr="42064782" w:rsidR="00490E30">
          <w:rPr>
            <w:rStyle w:val="Hyperlink"/>
            <w:rFonts w:ascii="Open Sans" w:hAnsi="Open Sans" w:cs="Open Sans"/>
            <w:color w:val="auto"/>
          </w:rPr>
          <w:t>L</w:t>
        </w:r>
        <w:r w:rsidR="00490E30">
          <w:rPr>
            <w:rStyle w:val="Hyperlink"/>
            <w:rFonts w:ascii="Open Sans" w:hAnsi="Open Sans" w:cs="Open Sans"/>
            <w:color w:val="auto"/>
          </w:rPr>
          <w:t>lyfrgell Genedlaethol Cymru</w:t>
        </w:r>
      </w:hyperlink>
      <w:r w:rsidRPr="42064782" w:rsidR="00490E30">
        <w:rPr>
          <w:rFonts w:ascii="Open Sans" w:hAnsi="Open Sans" w:cs="Open Sans"/>
        </w:rPr>
        <w:t>, a</w:t>
      </w:r>
      <w:r w:rsidR="00490E30">
        <w:rPr>
          <w:rFonts w:ascii="Open Sans" w:hAnsi="Open Sans" w:cs="Open Sans"/>
        </w:rPr>
        <w:t xml:space="preserve">’r </w:t>
      </w:r>
      <w:hyperlink r:id="rId39">
        <w:r w:rsidRPr="42064782" w:rsidR="00490E30">
          <w:rPr>
            <w:rStyle w:val="Hyperlink"/>
            <w:rFonts w:ascii="Open Sans" w:hAnsi="Open Sans" w:cs="Open Sans"/>
            <w:color w:val="auto"/>
          </w:rPr>
          <w:t>Community Archives &amp; Heritage Group</w:t>
        </w:r>
      </w:hyperlink>
      <w:r w:rsidRPr="42064782" w:rsidR="00490E30">
        <w:rPr>
          <w:rFonts w:ascii="Open Sans" w:hAnsi="Open Sans" w:cs="Open Sans"/>
        </w:rPr>
        <w:t xml:space="preserve">. </w:t>
      </w:r>
    </w:p>
    <w:p w:rsidR="00490E30" w:rsidP="00490E30" w:rsidRDefault="00490E30" w14:paraId="0F2BE259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Nod y rhaglen yw ymateb i’r her sy’n bodoli ers tro, sef “sut mae gwneud arloesedd a dysgu o brosiectau sy’n ymwneud â chymunedau yn fwy cynaliadwy</w:t>
      </w:r>
      <w:r w:rsidRPr="42064782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trosglwyddadwy, a hygyrch” yn Orielau, Llyfrgelloedd, Archifau, ac Amgueddfeydd (OLlAA) a sector treftadaeth y DU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Trwy gynnig strwythur ariannu cefnogol a rhaglen ddatblygu ehangach, y nod yw helpu cymunedau a sefydliadau i rannu eu gwaith yn fwy eang a chyfrannu at gorff o wybodaeth sy’n dal i dyfu y gall eraill ddysgu ganddo ac adeiladu arno</w:t>
      </w:r>
      <w:r w:rsidRPr="42064782">
        <w:rPr>
          <w:rFonts w:ascii="Open Sans" w:hAnsi="Open Sans" w:cs="Open Sans"/>
        </w:rPr>
        <w:t>.</w:t>
      </w:r>
    </w:p>
    <w:p w:rsidRPr="00E61946" w:rsidR="00157E5A" w:rsidP="00157E5A" w:rsidRDefault="00D36756" w14:paraId="35CFBBEA" w14:textId="111255E5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Grantiau Prosiectau gwerth hyd at </w:t>
      </w:r>
      <w:r w:rsidRPr="47D36B83" w:rsidR="00157E5A">
        <w:rPr>
          <w:rFonts w:ascii="Open Sans" w:hAnsi="Open Sans" w:cs="Open Sans"/>
        </w:rPr>
        <w:t>£30,000 ar</w:t>
      </w:r>
      <w:r>
        <w:rPr>
          <w:rFonts w:ascii="Open Sans" w:hAnsi="Open Sans" w:cs="Open Sans"/>
        </w:rPr>
        <w:t xml:space="preserve"> gael i gefnogi mentrau sylweddol, cydweithredol rhwng o leiaf un sefydliad</w:t>
      </w:r>
      <w:r w:rsidRPr="47D36B83" w:rsidR="00157E5A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OLlAA</w:t>
      </w:r>
      <w:r w:rsidRPr="47D36B83" w:rsidR="00157E5A">
        <w:rPr>
          <w:rFonts w:ascii="Open Sans" w:hAnsi="Open Sans" w:cs="Open Sans"/>
        </w:rPr>
        <w:t xml:space="preserve"> (</w:t>
      </w:r>
      <w:r>
        <w:rPr>
          <w:rFonts w:ascii="Open Sans" w:hAnsi="Open Sans" w:cs="Open Sans"/>
        </w:rPr>
        <w:t>orielau</w:t>
      </w:r>
      <w:r w:rsidRPr="47D36B83" w:rsidR="00157E5A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llyfrgelloedd</w:t>
      </w:r>
      <w:r w:rsidRPr="47D36B83" w:rsidR="00157E5A">
        <w:rPr>
          <w:rFonts w:ascii="Open Sans" w:hAnsi="Open Sans" w:cs="Open Sans"/>
        </w:rPr>
        <w:t>, archi</w:t>
      </w:r>
      <w:r>
        <w:rPr>
          <w:rFonts w:ascii="Open Sans" w:hAnsi="Open Sans" w:cs="Open Sans"/>
        </w:rPr>
        <w:t>fau</w:t>
      </w:r>
      <w:r w:rsidRPr="47D36B83" w:rsidR="00157E5A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>c amgueddfeydd</w:t>
      </w:r>
      <w:r w:rsidRPr="47D36B83" w:rsidR="00157E5A">
        <w:rPr>
          <w:rFonts w:ascii="Open Sans" w:hAnsi="Open Sans" w:cs="Open Sans"/>
        </w:rPr>
        <w:t xml:space="preserve">) </w:t>
      </w:r>
      <w:r>
        <w:rPr>
          <w:rFonts w:ascii="Open Sans" w:hAnsi="Open Sans" w:cs="Open Sans"/>
        </w:rPr>
        <w:t>neu sefydliad treftadaeth ac un grŵp cymunedol</w:t>
      </w:r>
      <w:r w:rsidRPr="47D36B83" w:rsidR="00157E5A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Nod y grantiau hyn</w:t>
      </w:r>
      <w:r w:rsidR="00B33461">
        <w:rPr>
          <w:rFonts w:ascii="Open Sans" w:hAnsi="Open Sans" w:cs="Open Sans"/>
        </w:rPr>
        <w:t xml:space="preserve"> </w:t>
      </w:r>
      <w:r w:rsidRPr="00C04572" w:rsidR="00C04572">
        <w:rPr>
          <w:rFonts w:ascii="Open Sans" w:hAnsi="Open Sans" w:cs="Open Sans"/>
          <w:bCs/>
        </w:rPr>
        <w:t xml:space="preserve">yw ariannu ymchwil manwl, datblygu sgiliau, a chreu adnoddau parhaus sy’n adlewyrchu lleisiau a phrofiadau amrywiol. Ni waeth a fyddant yn adeiladu ar brosiect Sbarduno blaenorol neu’n dechrau rhywbeth hollol newydd, nod y Grantiau Prosiectau yw meithrin newid ystyrlon a chynnig gwerth </w:t>
      </w:r>
      <w:r w:rsidR="00C04572">
        <w:rPr>
          <w:rFonts w:ascii="Open Sans" w:hAnsi="Open Sans" w:cs="Open Sans"/>
          <w:bCs/>
        </w:rPr>
        <w:t>hird</w:t>
      </w:r>
      <w:r w:rsidRPr="00C04572" w:rsidR="00C04572">
        <w:rPr>
          <w:rFonts w:ascii="Open Sans" w:hAnsi="Open Sans" w:cs="Open Sans"/>
          <w:bCs/>
        </w:rPr>
        <w:t xml:space="preserve">ymor </w:t>
      </w:r>
      <w:r w:rsidR="00C04572">
        <w:rPr>
          <w:rFonts w:ascii="Open Sans" w:hAnsi="Open Sans" w:cs="Open Sans"/>
          <w:bCs/>
        </w:rPr>
        <w:t xml:space="preserve">i </w:t>
      </w:r>
      <w:r w:rsidRPr="00C04572" w:rsidR="00C04572">
        <w:rPr>
          <w:rFonts w:ascii="Open Sans" w:hAnsi="Open Sans" w:cs="Open Sans"/>
          <w:bCs/>
        </w:rPr>
        <w:t>gymunedau a sefydliadau.</w:t>
      </w:r>
      <w:commentRangeStart w:id="9"/>
      <w:commentRangeEnd w:id="9"/>
      <w:r w:rsidR="00157E5A">
        <w:rPr>
          <w:rStyle w:val="CommentReference"/>
        </w:rPr>
        <w:commentReference w:id="9"/>
      </w:r>
    </w:p>
    <w:p w:rsidRPr="005A2376" w:rsidR="005A2376" w:rsidP="005A2376" w:rsidRDefault="005A2376" w14:paraId="2E71B6DC" w14:textId="2B525178">
      <w:pPr>
        <w:rPr>
          <w:rFonts w:ascii="Open Sans" w:hAnsi="Open Sans" w:cs="Open Sans"/>
          <w:bCs/>
        </w:rPr>
      </w:pPr>
      <w:r w:rsidRPr="005A2376">
        <w:rPr>
          <w:rFonts w:ascii="Open Sans" w:hAnsi="Open Sans" w:cs="Open Sans"/>
          <w:bCs/>
        </w:rPr>
        <w:lastRenderedPageBreak/>
        <w:t>Mae ymrwymiad i gyd-ddylunio a</w:t>
      </w:r>
      <w:r w:rsidR="00C138E8">
        <w:rPr>
          <w:rFonts w:ascii="Open Sans" w:hAnsi="Open Sans" w:cs="Open Sans"/>
          <w:bCs/>
        </w:rPr>
        <w:t xml:space="preserve"> dilyn </w:t>
      </w:r>
      <w:r w:rsidRPr="005A2376">
        <w:rPr>
          <w:rFonts w:ascii="Open Sans" w:hAnsi="Open Sans" w:cs="Open Sans"/>
          <w:bCs/>
        </w:rPr>
        <w:t>arw</w:t>
      </w:r>
      <w:r w:rsidR="00C138E8">
        <w:rPr>
          <w:rFonts w:ascii="Open Sans" w:hAnsi="Open Sans" w:cs="Open Sans"/>
          <w:bCs/>
        </w:rPr>
        <w:t xml:space="preserve">einiad </w:t>
      </w:r>
      <w:r w:rsidRPr="005A2376">
        <w:rPr>
          <w:rFonts w:ascii="Open Sans" w:hAnsi="Open Sans" w:cs="Open Sans"/>
          <w:bCs/>
        </w:rPr>
        <w:t>y gymuned wrth galon y grantiau hyn. Dylai prosiectau fod yn gynhwysol, yn gynaliadwy, a</w:t>
      </w:r>
      <w:r w:rsidR="00FD0902">
        <w:rPr>
          <w:rFonts w:ascii="Open Sans" w:hAnsi="Open Sans" w:cs="Open Sans"/>
          <w:bCs/>
        </w:rPr>
        <w:t xml:space="preserve"> chael effaith</w:t>
      </w:r>
      <w:r w:rsidRPr="005A2376">
        <w:rPr>
          <w:rFonts w:ascii="Open Sans" w:hAnsi="Open Sans" w:cs="Open Sans"/>
          <w:bCs/>
        </w:rPr>
        <w:t>, gyda phwyslais c</w:t>
      </w:r>
      <w:r w:rsidR="00FD0902">
        <w:rPr>
          <w:rFonts w:ascii="Open Sans" w:hAnsi="Open Sans" w:cs="Open Sans"/>
          <w:bCs/>
        </w:rPr>
        <w:t xml:space="preserve">ryf </w:t>
      </w:r>
      <w:r w:rsidRPr="005A2376">
        <w:rPr>
          <w:rFonts w:ascii="Open Sans" w:hAnsi="Open Sans" w:cs="Open Sans"/>
          <w:bCs/>
        </w:rPr>
        <w:t>ar gyd-berchnogaeth a budd i bawb. Nod y cyllid yw cefnogi gwaith ymarferol, creadigol, a datblygiadol sy’n cryfhau’r berthynas rhwng sefydliadau OLlAA a’r cymunedau maent yn eu gwasanaethu.</w:t>
      </w:r>
    </w:p>
    <w:p w:rsidRPr="00E61946" w:rsidR="00504419" w:rsidP="00504419" w:rsidRDefault="002415A5" w14:paraId="162AEB4D" w14:textId="0EBAF9ED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Gallai costau cymwys gynnwys</w:t>
      </w:r>
      <w:r w:rsidRPr="00E61946" w:rsidR="25ED6583">
        <w:rPr>
          <w:rFonts w:ascii="Open Sans" w:hAnsi="Open Sans" w:cs="Open Sans"/>
        </w:rPr>
        <w:t xml:space="preserve">: </w:t>
      </w:r>
    </w:p>
    <w:p w:rsidRPr="00E61946" w:rsidR="00504419" w:rsidP="00504419" w:rsidRDefault="00E662F9" w14:paraId="72D04B7F" w14:textId="31D68B74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Amser s</w:t>
      </w:r>
      <w:r w:rsidRPr="00E61946" w:rsidR="00504419">
        <w:rPr>
          <w:rFonts w:ascii="Open Sans" w:hAnsi="Open Sans" w:cs="Open Sans"/>
        </w:rPr>
        <w:t xml:space="preserve">taff </w:t>
      </w:r>
      <w:r>
        <w:rPr>
          <w:rFonts w:ascii="Open Sans" w:hAnsi="Open Sans" w:cs="Open Sans"/>
        </w:rPr>
        <w:t>neu ffioedd gweithwyr llawrydd i gyflenwi’r prosiect</w:t>
      </w:r>
      <w:r w:rsidRPr="00E61946" w:rsidR="00504419">
        <w:rPr>
          <w:rFonts w:ascii="Open Sans" w:hAnsi="Open Sans" w:cs="Open Sans"/>
        </w:rPr>
        <w:t xml:space="preserve"> </w:t>
      </w:r>
    </w:p>
    <w:p w:rsidRPr="00E61946" w:rsidR="00504419" w:rsidP="00504419" w:rsidRDefault="00E662F9" w14:paraId="3BED294B" w14:textId="2B865C31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Gweithgareddau ymgysylltu â’r gymuned a chyd-ddylunio</w:t>
      </w:r>
    </w:p>
    <w:p w:rsidRPr="00E61946" w:rsidR="00504419" w:rsidP="00504419" w:rsidRDefault="00E662F9" w14:paraId="1455FA4A" w14:textId="75704148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Hyfforddiant a datblygu sgiliau cyfranogwyr</w:t>
      </w:r>
    </w:p>
    <w:p w:rsidRPr="00E61946" w:rsidR="00504419" w:rsidP="00504419" w:rsidRDefault="00E662F9" w14:paraId="416FACC5" w14:textId="49B47ED8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Costau teithio a chyn</w:t>
      </w:r>
      <w:r w:rsidR="006054DF">
        <w:rPr>
          <w:rFonts w:ascii="Open Sans" w:hAnsi="Open Sans" w:cs="Open Sans"/>
        </w:rPr>
        <w:t>h</w:t>
      </w:r>
      <w:r>
        <w:rPr>
          <w:rFonts w:ascii="Open Sans" w:hAnsi="Open Sans" w:cs="Open Sans"/>
        </w:rPr>
        <w:t>aliaeth cyfranogwyr y prosiect</w:t>
      </w:r>
    </w:p>
    <w:p w:rsidRPr="00E61946" w:rsidR="00504419" w:rsidP="00504419" w:rsidRDefault="00E662F9" w14:paraId="7443CAC5" w14:textId="5BFCB408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Deunyddiau</w:t>
      </w:r>
      <w:r w:rsidRPr="00E61946" w:rsidR="00504419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offer</w:t>
      </w:r>
      <w:r w:rsidRPr="00E61946" w:rsidR="00504419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 logi canolfannau/ystafelloedd</w:t>
      </w:r>
    </w:p>
    <w:p w:rsidRPr="00E61946" w:rsidR="00504419" w:rsidP="00504419" w:rsidRDefault="00E662F9" w14:paraId="67C6D329" w14:textId="5CABBE1D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Offer a llwyfannau digidol</w:t>
      </w:r>
      <w:r w:rsidRPr="00E61946" w:rsidR="00504419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 greu cynnwys</w:t>
      </w:r>
    </w:p>
    <w:p w:rsidRPr="00E61946" w:rsidR="00504419" w:rsidP="00504419" w:rsidRDefault="00E662F9" w14:paraId="519FC5CD" w14:textId="13855F20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Gwerthuso a rhannu canlyniadau’r prosiect</w:t>
      </w:r>
    </w:p>
    <w:p w:rsidRPr="00E61946" w:rsidR="00504419" w:rsidP="00504419" w:rsidRDefault="00E662F9" w14:paraId="7974379D" w14:textId="27CBD68E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Gwasanaethau cyfieithu neu hygyrchedd</w:t>
      </w:r>
    </w:p>
    <w:p w:rsidR="00864CC8" w:rsidP="00864CC8" w:rsidRDefault="00E662F9" w14:paraId="3EEC43C5" w14:textId="383641AA">
      <w:pPr>
        <w:numPr>
          <w:ilvl w:val="0"/>
          <w:numId w:val="6"/>
        </w:numPr>
        <w:tabs>
          <w:tab w:val="clear" w:pos="720"/>
          <w:tab w:val="num" w:pos="1080"/>
        </w:tabs>
        <w:ind w:left="1080"/>
        <w:rPr>
          <w:rFonts w:ascii="Open Sans" w:hAnsi="Open Sans" w:cs="Open Sans"/>
        </w:rPr>
      </w:pPr>
      <w:r>
        <w:rPr>
          <w:rFonts w:ascii="Open Sans" w:hAnsi="Open Sans" w:cs="Open Sans"/>
        </w:rPr>
        <w:t>Gorbenion trefniadol cyffredinol neu gostau rhedeg craidd</w:t>
      </w:r>
    </w:p>
    <w:p w:rsidRPr="00E61946" w:rsidR="002138E4" w:rsidP="002138E4" w:rsidRDefault="00C9263D" w14:paraId="07CD086A" w14:textId="784E685E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Trwy ymgeisio am grant Prosiect, byddwch hefyd yn cael mynediad i raglen datblygu sgilia</w:t>
      </w:r>
      <w:r w:rsidR="001112F1">
        <w:rPr>
          <w:rFonts w:ascii="Open Sans" w:hAnsi="Open Sans" w:cs="Open Sans"/>
        </w:rPr>
        <w:t>u</w:t>
      </w:r>
      <w:r>
        <w:rPr>
          <w:rFonts w:ascii="Open Sans" w:hAnsi="Open Sans" w:cs="Open Sans"/>
        </w:rPr>
        <w:t xml:space="preserve"> a hyfforddiant bwrpasol</w:t>
      </w:r>
      <w:r w:rsidR="008D75B4">
        <w:rPr>
          <w:rFonts w:ascii="Open Sans" w:hAnsi="Open Sans" w:cs="Open Sans"/>
        </w:rPr>
        <w:t xml:space="preserve"> fydd </w:t>
      </w:r>
      <w:r>
        <w:rPr>
          <w:rFonts w:ascii="Open Sans" w:hAnsi="Open Sans" w:cs="Open Sans"/>
        </w:rPr>
        <w:t>yn cynnig amrywiaeth eang o gyfleoedd dysgu wedi’u teilwra ar gyfer yr heriau unigryw sy’n wynebu sefydliadau ac ymarferwyr yn y sector</w:t>
      </w:r>
      <w:r w:rsidRPr="00140FB1" w:rsidR="002138E4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Bydd y</w:t>
      </w:r>
      <w:r w:rsidR="001112F1">
        <w:rPr>
          <w:rFonts w:ascii="Open Sans" w:hAnsi="Open Sans" w:cs="Open Sans"/>
        </w:rPr>
        <w:t xml:space="preserve"> cyfle hwn ar gael i </w:t>
      </w:r>
      <w:r w:rsidR="001112F1">
        <w:rPr>
          <w:rFonts w:ascii="Open Sans" w:hAnsi="Open Sans" w:cs="Open Sans"/>
          <w:b/>
          <w:bCs/>
        </w:rPr>
        <w:t>bob</w:t>
      </w:r>
      <w:r w:rsidRPr="00140FB1" w:rsidR="002138E4">
        <w:rPr>
          <w:rFonts w:ascii="Open Sans" w:hAnsi="Open Sans" w:cs="Open Sans"/>
          <w:b/>
          <w:bCs/>
        </w:rPr>
        <w:t xml:space="preserve"> </w:t>
      </w:r>
      <w:r w:rsidR="001112F1">
        <w:rPr>
          <w:rFonts w:ascii="Open Sans" w:hAnsi="Open Sans" w:cs="Open Sans"/>
          <w:b/>
          <w:bCs/>
        </w:rPr>
        <w:t>ymgeisydd</w:t>
      </w:r>
      <w:r w:rsidRPr="00140FB1" w:rsidR="002138E4">
        <w:rPr>
          <w:rFonts w:ascii="Open Sans" w:hAnsi="Open Sans" w:cs="Open Sans"/>
          <w:b/>
          <w:bCs/>
        </w:rPr>
        <w:t>,</w:t>
      </w:r>
      <w:r w:rsidRPr="00140FB1" w:rsidR="002138E4">
        <w:rPr>
          <w:rFonts w:ascii="Open Sans" w:hAnsi="Open Sans" w:cs="Open Sans"/>
        </w:rPr>
        <w:t xml:space="preserve"> </w:t>
      </w:r>
      <w:r w:rsidR="001112F1">
        <w:rPr>
          <w:rFonts w:ascii="Open Sans" w:hAnsi="Open Sans" w:cs="Open Sans"/>
        </w:rPr>
        <w:t>ni waeth a ydynt yn llwyddiannus neu beidio</w:t>
      </w:r>
      <w:r w:rsidRPr="00140FB1" w:rsidR="002138E4">
        <w:rPr>
          <w:rFonts w:ascii="Open Sans" w:hAnsi="Open Sans" w:cs="Open Sans"/>
        </w:rPr>
        <w:t xml:space="preserve">. </w:t>
      </w:r>
      <w:r w:rsidR="001112F1">
        <w:rPr>
          <w:rFonts w:ascii="Open Sans" w:hAnsi="Open Sans" w:cs="Open Sans"/>
        </w:rPr>
        <w:t xml:space="preserve">Gallwch ddisgwyl gweithdai rhyngweithiol, gweminarau o dan arweiniad arbenigwyr, a gweithgareddau cydweithredol wedi’u cynllunio i </w:t>
      </w:r>
      <w:r w:rsidR="000D0F75">
        <w:rPr>
          <w:rFonts w:ascii="Open Sans" w:hAnsi="Open Sans" w:cs="Open Sans"/>
        </w:rPr>
        <w:t>gryfhau sgiliau proffesiynol, annog rhwydweithio gyda chymheiriaid, a rhannu arfer gorau</w:t>
      </w:r>
      <w:r w:rsidRPr="00140FB1" w:rsidR="002138E4">
        <w:rPr>
          <w:rFonts w:ascii="Open Sans" w:hAnsi="Open Sans" w:cs="Open Sans"/>
        </w:rPr>
        <w:t xml:space="preserve">. </w:t>
      </w:r>
      <w:r w:rsidR="000D0F75">
        <w:rPr>
          <w:rFonts w:ascii="Open Sans" w:hAnsi="Open Sans" w:cs="Open Sans"/>
        </w:rPr>
        <w:t xml:space="preserve">Bydd y rhaglen yn cael ei </w:t>
      </w:r>
      <w:r w:rsidR="00B51645">
        <w:rPr>
          <w:rFonts w:ascii="Open Sans" w:hAnsi="Open Sans" w:cs="Open Sans"/>
        </w:rPr>
        <w:t xml:space="preserve">llunio </w:t>
      </w:r>
      <w:r w:rsidR="000D0F75">
        <w:rPr>
          <w:rFonts w:ascii="Open Sans" w:hAnsi="Open Sans" w:cs="Open Sans"/>
        </w:rPr>
        <w:t>ar sail adborth gan gymunedau lleol a phartneriaid y sector</w:t>
      </w:r>
      <w:r w:rsidRPr="00140FB1" w:rsidR="002138E4">
        <w:rPr>
          <w:rFonts w:ascii="Open Sans" w:hAnsi="Open Sans" w:cs="Open Sans"/>
        </w:rPr>
        <w:t xml:space="preserve">, </w:t>
      </w:r>
      <w:r w:rsidR="000D0F75">
        <w:rPr>
          <w:rFonts w:ascii="Open Sans" w:hAnsi="Open Sans" w:cs="Open Sans"/>
        </w:rPr>
        <w:t>gan sicrhau ei bod yn berthnasol ac o werth ymarferol i bawb sy’n cymryd rhan</w:t>
      </w:r>
      <w:r w:rsidRPr="00140FB1" w:rsidR="002138E4">
        <w:rPr>
          <w:rFonts w:ascii="Open Sans" w:hAnsi="Open Sans" w:cs="Open Sans"/>
        </w:rPr>
        <w:t xml:space="preserve">. </w:t>
      </w:r>
      <w:r w:rsidR="000D0F75">
        <w:rPr>
          <w:rFonts w:ascii="Open Sans" w:hAnsi="Open Sans" w:cs="Open Sans"/>
        </w:rPr>
        <w:t>Mae’r rhaglen yn dal i gael ei datblygu a bydd rhagor o fanylion yn cael eu cyhoeddi ar ein gwefan yn y flwyddyn newydd</w:t>
      </w:r>
      <w:r w:rsidRPr="00140FB1" w:rsidR="00CA3BDC">
        <w:rPr>
          <w:rFonts w:ascii="Open Sans" w:hAnsi="Open Sans" w:cs="Open Sans"/>
        </w:rPr>
        <w:t>.</w:t>
      </w:r>
    </w:p>
    <w:p w:rsidRPr="009F7ED5" w:rsidR="009F7ED5" w:rsidP="009F7ED5" w:rsidRDefault="009F7ED5" w14:paraId="1DE3FE42" w14:textId="67071718">
      <w:pPr>
        <w:rPr>
          <w:rFonts w:ascii="Open Sans" w:hAnsi="Open Sans" w:cs="Open Sans"/>
        </w:rPr>
      </w:pPr>
      <w:r w:rsidRPr="009F7ED5">
        <w:rPr>
          <w:rFonts w:ascii="Open Sans" w:hAnsi="Open Sans" w:cs="Open Sans"/>
        </w:rPr>
        <w:t xml:space="preserve">Bydd </w:t>
      </w:r>
      <w:r>
        <w:rPr>
          <w:rFonts w:ascii="Open Sans" w:hAnsi="Open Sans" w:cs="Open Sans"/>
        </w:rPr>
        <w:t xml:space="preserve">dau gylch ymgeisio ar gyfer </w:t>
      </w:r>
      <w:r w:rsidRPr="009F7ED5">
        <w:rPr>
          <w:rFonts w:ascii="Open Sans" w:hAnsi="Open Sans" w:cs="Open Sans"/>
        </w:rPr>
        <w:t>Grantiau Prosiectau</w:t>
      </w:r>
      <w:r>
        <w:rPr>
          <w:rFonts w:ascii="Open Sans" w:hAnsi="Open Sans" w:cs="Open Sans"/>
        </w:rPr>
        <w:t>, a bydd y panel yn adolygu ceisiadau cyn pen dau fis ar ôl y dyddiad cau.</w:t>
      </w:r>
      <w:r w:rsidR="00DD3908">
        <w:rPr>
          <w:rFonts w:ascii="Open Sans" w:hAnsi="Open Sans" w:cs="Open Sans"/>
        </w:rPr>
        <w:t xml:space="preserve"> </w:t>
      </w:r>
      <w:r w:rsidR="006E48E0">
        <w:rPr>
          <w:rFonts w:ascii="Open Sans" w:hAnsi="Open Sans" w:cs="Open Sans"/>
        </w:rPr>
        <w:t xml:space="preserve">Bydd y cyfnod ymgeisio </w:t>
      </w:r>
      <w:r w:rsidR="00B31E4C">
        <w:rPr>
          <w:rFonts w:ascii="Open Sans" w:hAnsi="Open Sans" w:cs="Open Sans"/>
        </w:rPr>
        <w:t xml:space="preserve">ar gyfer cylch cyntaf y Grantiau Prosiectau yn agor yn </w:t>
      </w:r>
      <w:r w:rsidR="006E48E0">
        <w:rPr>
          <w:rFonts w:ascii="Open Sans" w:hAnsi="Open Sans" w:cs="Open Sans"/>
        </w:rPr>
        <w:t xml:space="preserve">swyddogol </w:t>
      </w:r>
      <w:r w:rsidRPr="009F7ED5">
        <w:rPr>
          <w:rFonts w:ascii="Open Sans" w:hAnsi="Open Sans" w:cs="Open Sans"/>
        </w:rPr>
        <w:t xml:space="preserve">ym mis Ebrill 2026, ond nawr yw’r amser delfrydol i ddechrau ystyried prosiectau cydweithio posibl, trafod eich syniadau gyda ni, a mapio cyfleoedd posibl. Defnyddiwch y cyfnod hwn i greu cysylltiadau, mireinio eich cysyniadau, a gosod y sylfeini ar gyfer cyflwyno cynnig cadarn pan ddaw’r amser. Rydym yn argymell bod ymgeiswyr yn </w:t>
      </w:r>
      <w:r w:rsidRPr="009F7ED5">
        <w:rPr>
          <w:rFonts w:ascii="Open Sans" w:hAnsi="Open Sans" w:cs="Open Sans"/>
        </w:rPr>
        <w:lastRenderedPageBreak/>
        <w:t xml:space="preserve">cael sgwrs â thîm yr Hwb Cymunedol ynglŷn â’u cynigion ar gam cynnar yn y broses er mwyn gwneud yn siŵr eu bod yn cyd-fynd ag amcan y cyllid.  </w:t>
      </w:r>
    </w:p>
    <w:p w:rsidR="00864CC8" w:rsidP="00864CC8" w:rsidRDefault="00B31E4C" w14:paraId="1F3F9FB1" w14:textId="2F26A585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Os oes gennych gwestiynau am y cynllun, gallwch naill ai gysylltu â</w:t>
      </w:r>
      <w:r w:rsidRPr="00E61946" w:rsidR="00D256EB">
        <w:rPr>
          <w:rFonts w:ascii="Open Sans" w:hAnsi="Open Sans" w:cs="Open Sans"/>
        </w:rPr>
        <w:t xml:space="preserve"> </w:t>
      </w:r>
      <w:hyperlink w:history="1" r:id="rId40">
        <w:r w:rsidRPr="00E61946" w:rsidR="00D256EB">
          <w:rPr>
            <w:rStyle w:val="Hyperlink"/>
            <w:rFonts w:ascii="Open Sans" w:hAnsi="Open Sans" w:cs="Open Sans"/>
            <w:color w:val="auto"/>
          </w:rPr>
          <w:t>Sophie Anstee de Mas</w:t>
        </w:r>
      </w:hyperlink>
      <w:r w:rsidRPr="00E61946" w:rsidR="00D256E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Rheolwr yr Hwb Cymunedol</w:t>
      </w:r>
      <w:r w:rsidR="00D256EB">
        <w:rPr>
          <w:rFonts w:ascii="Open Sans" w:hAnsi="Open Sans" w:cs="Open Sans"/>
        </w:rPr>
        <w:t>,</w:t>
      </w:r>
      <w:r>
        <w:rPr>
          <w:rFonts w:ascii="Open Sans" w:hAnsi="Open Sans" w:cs="Open Sans"/>
        </w:rPr>
        <w:t xml:space="preserve"> neu gallwch</w:t>
      </w:r>
      <w:r w:rsidR="00D256EB">
        <w:rPr>
          <w:rFonts w:ascii="Open Sans" w:hAnsi="Open Sans" w:cs="Open Sans"/>
        </w:rPr>
        <w:t xml:space="preserve"> </w:t>
      </w:r>
      <w:hyperlink w:history="1" r:id="rId41">
        <w:r>
          <w:rPr>
            <w:rStyle w:val="Hyperlink"/>
            <w:rFonts w:ascii="Open Sans" w:hAnsi="Open Sans" w:cs="Open Sans"/>
          </w:rPr>
          <w:t xml:space="preserve">archebu ymgynghoriad </w:t>
        </w:r>
        <w:r w:rsidRPr="00D256EB" w:rsidR="00D256EB">
          <w:rPr>
            <w:rStyle w:val="Hyperlink"/>
            <w:rFonts w:ascii="Open Sans" w:hAnsi="Open Sans" w:cs="Open Sans"/>
          </w:rPr>
          <w:t>30 m</w:t>
        </w:r>
        <w:r>
          <w:rPr>
            <w:rStyle w:val="Hyperlink"/>
            <w:rFonts w:ascii="Open Sans" w:hAnsi="Open Sans" w:cs="Open Sans"/>
          </w:rPr>
          <w:t>unud o hyd</w:t>
        </w:r>
      </w:hyperlink>
      <w:r w:rsidR="00D256EB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gydag aelod o dîm yr Hwb Cymunedol</w:t>
      </w:r>
      <w:r w:rsidR="00D256EB">
        <w:rPr>
          <w:rFonts w:ascii="Open Sans" w:hAnsi="Open Sans" w:cs="Open Sans"/>
        </w:rPr>
        <w:t>.</w:t>
      </w:r>
    </w:p>
    <w:p w:rsidR="009839BC" w:rsidP="009839BC" w:rsidRDefault="009839BC" w14:paraId="0E8288C1" w14:textId="77777777">
      <w:pPr>
        <w:pBdr>
          <w:bottom w:val="single" w:color="auto" w:sz="12" w:space="1"/>
        </w:pBdr>
        <w:rPr>
          <w:rFonts w:ascii="Open Sans" w:hAnsi="Open Sans" w:cs="Open Sans"/>
          <w:b/>
          <w:bCs/>
          <w:u w:val="single"/>
        </w:rPr>
      </w:pPr>
      <w:r w:rsidRPr="00721C94">
        <w:rPr>
          <w:rFonts w:ascii="Open Sans" w:hAnsi="Open Sans" w:cs="Open Sans"/>
          <w:b/>
          <w:bCs/>
          <w:highlight w:val="green"/>
          <w:u w:val="single"/>
        </w:rPr>
        <w:t>INSERT DEFINITION</w:t>
      </w:r>
      <w:r>
        <w:rPr>
          <w:rFonts w:ascii="Open Sans" w:hAnsi="Open Sans" w:cs="Open Sans"/>
          <w:b/>
          <w:bCs/>
          <w:highlight w:val="green"/>
          <w:u w:val="single"/>
        </w:rPr>
        <w:t>S</w:t>
      </w:r>
    </w:p>
    <w:p w:rsidR="00882AC3" w:rsidP="00882AC3" w:rsidRDefault="00882AC3" w14:paraId="046739A5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Beth yw Treftadaeth Gymunedol?</w:t>
      </w:r>
      <w:r w:rsidRPr="42064782">
        <w:rPr>
          <w:rFonts w:ascii="Open Sans" w:hAnsi="Open Sans" w:cs="Open Sans"/>
        </w:rPr>
        <w:t xml:space="preserve"> </w:t>
      </w:r>
    </w:p>
    <w:p w:rsidR="00882AC3" w:rsidP="00882AC3" w:rsidRDefault="00882AC3" w14:paraId="071B1E13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Treftadaeth Gymunedol yw’r arfer o gofnodi</w:t>
      </w:r>
      <w:r w:rsidRPr="42064782">
        <w:rPr>
          <w:rFonts w:ascii="Open Sans" w:hAnsi="Open Sans" w:cs="Open Sans"/>
        </w:rPr>
        <w:t>,</w:t>
      </w:r>
      <w:r>
        <w:rPr>
          <w:rFonts w:ascii="Open Sans" w:hAnsi="Open Sans" w:cs="Open Sans"/>
        </w:rPr>
        <w:t xml:space="preserve"> dehongli a rhannu diwylliannau, hanesion a straeon am bobl a grwpiau o bobl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Gellir rhannu’r hanesion hyn drwy ddogfennau ysgrifenedig, hanesion llafar, celf weledol, llyfrau, cerddoriaeth ac yn ieithoedd, bwyd a chwaraeon pobl, eu bywydau bob dydd a’u hachlysuron arbennig.</w:t>
      </w:r>
      <w:r w:rsidRPr="42064782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Dyma hanesion a straeon pobl, y straeon cymhleth a syml am y ffordd rydym yn byw ac yn rhannu gyda’n gilydd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Bellach mae mwy a mwy o’r straeon hyn yn cael eu cofnodi’n ddigidol, ond mae gennym hanes cyfoethog o dreftadaeth lafar sy’n ymestyn yn ôl am filoedd o flynyddoedd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 treftadaeth gymunedol yn bwysig oherwydd yr hanesion mae’n eu hadrodd</w:t>
      </w:r>
      <w:r w:rsidRPr="42064782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>’r mewnwelediadau i brofiadau unigryw a chyffredin pobl</w:t>
      </w:r>
      <w:r w:rsidRPr="4206478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Mae’r hanesion hyn gan bawb, am bawb, ar gyfer pawb</w:t>
      </w:r>
      <w:r w:rsidRPr="42064782">
        <w:rPr>
          <w:rFonts w:ascii="Open Sans" w:hAnsi="Open Sans" w:cs="Open Sans"/>
        </w:rPr>
        <w:t xml:space="preserve">. </w:t>
      </w:r>
    </w:p>
    <w:p w:rsidR="00882AC3" w:rsidP="00882AC3" w:rsidRDefault="00882AC3" w14:paraId="365D7C0B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>Beth yw Grŵp Cymunedol?</w:t>
      </w:r>
    </w:p>
    <w:p w:rsidR="00882AC3" w:rsidP="00882AC3" w:rsidRDefault="00882AC3" w14:paraId="3B6C943A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Grŵp cymunedol yw grŵp wedi’i drefnu o bobl sy’n dod at ei gilydd i roi sylw i angen, diddordeb neu brofiad cyffredin mewn ardal ddaearyddol benodol neu faes o ddiddordeb cymunedol. Dylent fod yn fannau lle gellir cydweithio er budd y cyhoedd.  </w:t>
      </w:r>
    </w:p>
    <w:p w:rsidR="00882AC3" w:rsidP="00882AC3" w:rsidRDefault="00882AC3" w14:paraId="4F7F53EE" w14:textId="77777777">
      <w:pPr>
        <w:pBdr>
          <w:bottom w:val="single" w:color="auto" w:sz="12" w:space="1"/>
        </w:pBdr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</w:rPr>
        <w:t>Ydych chi’n gymwys am arian?</w:t>
      </w:r>
    </w:p>
    <w:p w:rsidR="00882AC3" w:rsidP="00882AC3" w:rsidRDefault="00882AC3" w14:paraId="62C3A9A6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I benderfynu a ydych chi’n gymwys am arian</w:t>
      </w:r>
      <w:r w:rsidRPr="005755C2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dylech ystyried a ydych chi’n sefydliad OLlAA (Orielau, Llyfrgelloedd, Archifau ac Amgueddfeydd) neu sefydliad Treftadaeth, neu’n rhan o grŵp cymunedol fel y diffiniad uchod? </w:t>
      </w:r>
    </w:p>
    <w:p w:rsidR="00882AC3" w:rsidP="00882AC3" w:rsidRDefault="00882AC3" w14:paraId="07503D7E" w14:textId="721666B4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Yna, dylech ystyried a fyddai eich gweithgaredd arfaethedig yn cael ei ystyried yn dreftadaeth gymunedol</w:t>
      </w:r>
      <w:r w:rsidRPr="005755C2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a yw eich prosiect yn gweithio i gofnodi neu rannu hanesion, diwylliannau neu straeon? A yw’n archwilio ein canfyddiad o fan</w:t>
      </w:r>
      <w:r w:rsidR="008B0AE3">
        <w:rPr>
          <w:rFonts w:ascii="Open Sans" w:hAnsi="Open Sans" w:cs="Open Sans"/>
        </w:rPr>
        <w:t>nau</w:t>
      </w:r>
      <w:r>
        <w:rPr>
          <w:rFonts w:ascii="Open Sans" w:hAnsi="Open Sans" w:cs="Open Sans"/>
        </w:rPr>
        <w:t>, lle</w:t>
      </w:r>
      <w:r w:rsidR="008B0AE3">
        <w:rPr>
          <w:rFonts w:ascii="Open Sans" w:hAnsi="Open Sans" w:cs="Open Sans"/>
        </w:rPr>
        <w:t>oedd</w:t>
      </w:r>
      <w:r>
        <w:rPr>
          <w:rFonts w:ascii="Open Sans" w:hAnsi="Open Sans" w:cs="Open Sans"/>
        </w:rPr>
        <w:t xml:space="preserve">, neu berthyn? Ydych chi’n ceisio newid y pwyslais o’r hanesion cenedlaethol arferol i naratif mwy lleol? </w:t>
      </w:r>
    </w:p>
    <w:p w:rsidRPr="005755C2" w:rsidR="00882AC3" w:rsidP="00882AC3" w:rsidRDefault="00882AC3" w14:paraId="2C53CBBD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Os yw eich gwaith yn cyd-fynd â’r diffiniadau hyn, mae’n debygol eich bod yn gymwys i ymgeisio</w:t>
      </w:r>
      <w:r w:rsidRPr="005755C2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I gael manylion cynhwysfawr am y meini prawf a’r dull ymgeisio, edrychwch ar y tudalennau Sut i Ymgeisio</w:t>
      </w:r>
      <w:r w:rsidRPr="005755C2">
        <w:rPr>
          <w:rFonts w:ascii="Open Sans" w:hAnsi="Open Sans" w:cs="Open Sans"/>
        </w:rPr>
        <w:t>.</w:t>
      </w:r>
      <w:r>
        <w:rPr>
          <w:rFonts w:ascii="Open Sans" w:hAnsi="Open Sans" w:cs="Open Sans"/>
        </w:rPr>
        <w:t xml:space="preserve"> </w:t>
      </w:r>
    </w:p>
    <w:p w:rsidRPr="00E61946" w:rsidR="00864CC8" w:rsidP="00864CC8" w:rsidRDefault="00864CC8" w14:paraId="76D497A0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Pr="00E61946" w:rsidR="004E6788" w:rsidP="004E6788" w:rsidRDefault="004E6788" w14:paraId="3003B9C2" w14:textId="77777777">
      <w:pPr>
        <w:rPr>
          <w:rFonts w:ascii="Open Sans" w:hAnsi="Open Sans" w:cs="Open Sans"/>
        </w:rPr>
      </w:pPr>
    </w:p>
    <w:p w:rsidRPr="00E61946" w:rsidR="00C80DFF" w:rsidP="00C80DFF" w:rsidRDefault="000D0F75" w14:paraId="03AB822E" w14:textId="1F6AC42E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Sut i Ymgeisio</w:t>
      </w:r>
    </w:p>
    <w:p w:rsidRPr="00E61946" w:rsidR="004E6788" w:rsidP="00BA063E" w:rsidRDefault="002D3DB7" w14:paraId="10B11166" w14:textId="19F71F72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Amserlen</w:t>
      </w:r>
    </w:p>
    <w:p w:rsidR="004E6788" w:rsidP="004E6788" w:rsidRDefault="009142F1" w14:paraId="73F53059" w14:textId="53728AC6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dau gylch ymgeisio ar gyfer y Grantiau Prosiectau: bydd un yn cael ei lansio ym mis Ebrill </w:t>
      </w:r>
      <w:r w:rsidRPr="00E61946">
        <w:rPr>
          <w:rFonts w:ascii="Open Sans" w:hAnsi="Open Sans" w:cs="Open Sans"/>
        </w:rPr>
        <w:t>202</w:t>
      </w:r>
      <w:r>
        <w:rPr>
          <w:rFonts w:ascii="Open Sans" w:hAnsi="Open Sans" w:cs="Open Sans"/>
        </w:rPr>
        <w:t>6</w:t>
      </w:r>
      <w:r w:rsidRPr="00E61946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 xml:space="preserve">’r llall ym mis Medi </w:t>
      </w:r>
      <w:r w:rsidRPr="00E61946">
        <w:rPr>
          <w:rFonts w:ascii="Open Sans" w:hAnsi="Open Sans" w:cs="Open Sans"/>
        </w:rPr>
        <w:t>2026</w:t>
      </w:r>
      <w:r w:rsidR="00BA063E">
        <w:rPr>
          <w:rFonts w:ascii="Open Sans" w:hAnsi="Open Sans" w:cs="Open Sans"/>
        </w:rPr>
        <w:t>:</w:t>
      </w:r>
    </w:p>
    <w:tbl>
      <w:tblPr>
        <w:tblStyle w:val="GridTable4"/>
        <w:tblW w:w="0" w:type="auto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ook w:val="04A0" w:firstRow="1" w:lastRow="0" w:firstColumn="1" w:lastColumn="0" w:noHBand="0" w:noVBand="1"/>
      </w:tblPr>
      <w:tblGrid>
        <w:gridCol w:w="1129"/>
        <w:gridCol w:w="2410"/>
        <w:gridCol w:w="2693"/>
        <w:gridCol w:w="2784"/>
      </w:tblGrid>
      <w:tr w:rsidRPr="00E61946" w:rsidR="00BA063E" w:rsidTr="00221A6A" w14:paraId="62A91AE9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BA063E" w:rsidP="00221A6A" w:rsidRDefault="002D3DB7" w14:paraId="2AF9F1EB" w14:textId="78A9E72D">
            <w:pPr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Cylch</w:t>
            </w:r>
            <w:r w:rsidRPr="00E61946" w:rsidR="00BA063E">
              <w:rPr>
                <w:rFonts w:ascii="Open Sans" w:hAnsi="Open Sans" w:cs="Open Sans"/>
                <w:color w:val="auto"/>
              </w:rPr>
              <w:t xml:space="preserve"> </w:t>
            </w:r>
          </w:p>
        </w:tc>
        <w:tc>
          <w:tcPr>
            <w:tcW w:w="2410" w:type="dxa"/>
          </w:tcPr>
          <w:p w:rsidRPr="00E61946" w:rsidR="00BA063E" w:rsidP="00221A6A" w:rsidRDefault="002D3DB7" w14:paraId="51C28F86" w14:textId="51FF5117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Yn agor</w:t>
            </w:r>
          </w:p>
        </w:tc>
        <w:tc>
          <w:tcPr>
            <w:tcW w:w="2693" w:type="dxa"/>
          </w:tcPr>
          <w:p w:rsidRPr="00E61946" w:rsidR="00BA063E" w:rsidP="00221A6A" w:rsidRDefault="002D3DB7" w14:paraId="3008E8A3" w14:textId="456DC803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Yn cau</w:t>
            </w:r>
          </w:p>
        </w:tc>
        <w:tc>
          <w:tcPr>
            <w:tcW w:w="2784" w:type="dxa"/>
          </w:tcPr>
          <w:p w:rsidRPr="00E61946" w:rsidR="00BA063E" w:rsidP="00221A6A" w:rsidRDefault="002D3DB7" w14:paraId="60D190B3" w14:textId="710E082A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color w:val="auto"/>
              </w:rPr>
            </w:pPr>
            <w:r>
              <w:rPr>
                <w:rFonts w:ascii="Open Sans" w:hAnsi="Open Sans" w:cs="Open Sans"/>
                <w:color w:val="auto"/>
              </w:rPr>
              <w:t>Cyfarfod y Panel</w:t>
            </w:r>
          </w:p>
        </w:tc>
      </w:tr>
      <w:tr w:rsidRPr="00E61946" w:rsidR="00BA063E" w:rsidTr="00221A6A" w14:paraId="7293E402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BA063E" w:rsidP="00221A6A" w:rsidRDefault="000D027C" w14:paraId="0C7A4E77" w14:textId="1A32BDB0">
            <w:pPr>
              <w:rPr>
                <w:rFonts w:ascii="Open Sans" w:hAnsi="Open Sans" w:cs="Open Sans"/>
                <w:b w:val="0"/>
                <w:bCs w:val="0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1</w:t>
            </w:r>
          </w:p>
        </w:tc>
        <w:tc>
          <w:tcPr>
            <w:tcW w:w="2410" w:type="dxa"/>
          </w:tcPr>
          <w:p w:rsidRPr="00E61946" w:rsidR="00BA063E" w:rsidP="00221A6A" w:rsidRDefault="000D027C" w14:paraId="4B20DB56" w14:textId="7C5510E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 xml:space="preserve">1 </w:t>
            </w:r>
            <w:r w:rsidR="002D3DB7">
              <w:rPr>
                <w:rFonts w:ascii="Open Sans" w:hAnsi="Open Sans" w:cs="Open Sans"/>
                <w:sz w:val="22"/>
                <w:szCs w:val="20"/>
              </w:rPr>
              <w:t xml:space="preserve">Ebrill </w:t>
            </w:r>
            <w:r>
              <w:rPr>
                <w:rFonts w:ascii="Open Sans" w:hAnsi="Open Sans" w:cs="Open Sans"/>
                <w:sz w:val="22"/>
                <w:szCs w:val="20"/>
              </w:rPr>
              <w:t>2026</w:t>
            </w:r>
          </w:p>
        </w:tc>
        <w:tc>
          <w:tcPr>
            <w:tcW w:w="2693" w:type="dxa"/>
          </w:tcPr>
          <w:p w:rsidRPr="00E61946" w:rsidR="00BA063E" w:rsidP="00221A6A" w:rsidRDefault="000D027C" w14:paraId="468B3D3F" w14:textId="58C62A5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12 </w:t>
            </w:r>
            <w:r w:rsidR="002D3DB7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Mehefin </w:t>
            </w:r>
            <w:r>
              <w:rPr>
                <w:rFonts w:ascii="Open Sans" w:hAnsi="Open Sans" w:cs="Open Sans"/>
                <w:b/>
                <w:bCs/>
                <w:sz w:val="22"/>
                <w:szCs w:val="20"/>
              </w:rPr>
              <w:t>2026</w:t>
            </w:r>
          </w:p>
        </w:tc>
        <w:tc>
          <w:tcPr>
            <w:tcW w:w="2784" w:type="dxa"/>
          </w:tcPr>
          <w:p w:rsidRPr="00E61946" w:rsidR="00BA063E" w:rsidP="00221A6A" w:rsidRDefault="000D027C" w14:paraId="66B96CE8" w14:textId="04E50232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A</w:t>
            </w:r>
            <w:r w:rsidR="002D3DB7">
              <w:rPr>
                <w:rFonts w:ascii="Open Sans" w:hAnsi="Open Sans" w:cs="Open Sans"/>
                <w:sz w:val="22"/>
                <w:szCs w:val="20"/>
              </w:rPr>
              <w:t xml:space="preserve">wst </w:t>
            </w:r>
            <w:r w:rsidRPr="00E61946" w:rsidR="00BA063E">
              <w:rPr>
                <w:rFonts w:ascii="Open Sans" w:hAnsi="Open Sans" w:cs="Open Sans"/>
                <w:sz w:val="22"/>
                <w:szCs w:val="20"/>
              </w:rPr>
              <w:t>2026</w:t>
            </w:r>
          </w:p>
        </w:tc>
      </w:tr>
      <w:tr w:rsidRPr="00E61946" w:rsidR="00BA063E" w:rsidTr="00221A6A" w14:paraId="7FD0C7C2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29" w:type="dxa"/>
          </w:tcPr>
          <w:p w:rsidRPr="00E61946" w:rsidR="00BA063E" w:rsidP="00221A6A" w:rsidRDefault="00BA063E" w14:paraId="2E9F17DD" w14:textId="77777777">
            <w:pPr>
              <w:rPr>
                <w:rFonts w:ascii="Open Sans" w:hAnsi="Open Sans" w:cs="Open Sans"/>
                <w:sz w:val="22"/>
                <w:szCs w:val="20"/>
              </w:rPr>
            </w:pPr>
            <w:r w:rsidRPr="00E61946">
              <w:rPr>
                <w:rFonts w:ascii="Open Sans" w:hAnsi="Open Sans" w:cs="Open Sans"/>
                <w:sz w:val="22"/>
                <w:szCs w:val="20"/>
              </w:rPr>
              <w:t>2</w:t>
            </w:r>
          </w:p>
        </w:tc>
        <w:tc>
          <w:tcPr>
            <w:tcW w:w="2410" w:type="dxa"/>
          </w:tcPr>
          <w:p w:rsidRPr="00E61946" w:rsidR="00BA063E" w:rsidP="00221A6A" w:rsidRDefault="000D027C" w14:paraId="28634BEF" w14:textId="55401D61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 xml:space="preserve">1 </w:t>
            </w:r>
            <w:r w:rsidR="002D3DB7">
              <w:rPr>
                <w:rFonts w:ascii="Open Sans" w:hAnsi="Open Sans" w:cs="Open Sans"/>
                <w:sz w:val="22"/>
                <w:szCs w:val="20"/>
              </w:rPr>
              <w:t xml:space="preserve">Medi </w:t>
            </w:r>
            <w:r>
              <w:rPr>
                <w:rFonts w:ascii="Open Sans" w:hAnsi="Open Sans" w:cs="Open Sans"/>
                <w:sz w:val="22"/>
                <w:szCs w:val="20"/>
              </w:rPr>
              <w:t>2026</w:t>
            </w:r>
          </w:p>
        </w:tc>
        <w:tc>
          <w:tcPr>
            <w:tcW w:w="2693" w:type="dxa"/>
          </w:tcPr>
          <w:p w:rsidRPr="00E61946" w:rsidR="00BA063E" w:rsidP="00221A6A" w:rsidRDefault="000D027C" w14:paraId="0464D0B7" w14:textId="194EC554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b/>
                <w:bCs/>
                <w:sz w:val="22"/>
                <w:szCs w:val="20"/>
              </w:rPr>
            </w:pPr>
            <w:r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13 </w:t>
            </w:r>
            <w:r w:rsidR="002D3DB7">
              <w:rPr>
                <w:rFonts w:ascii="Open Sans" w:hAnsi="Open Sans" w:cs="Open Sans"/>
                <w:b/>
                <w:bCs/>
                <w:sz w:val="22"/>
                <w:szCs w:val="20"/>
              </w:rPr>
              <w:t>Tachwedd</w:t>
            </w:r>
            <w:r w:rsidRPr="00E61946" w:rsidR="00BA063E">
              <w:rPr>
                <w:rFonts w:ascii="Open Sans" w:hAnsi="Open Sans" w:cs="Open Sans"/>
                <w:b/>
                <w:bCs/>
                <w:sz w:val="22"/>
                <w:szCs w:val="20"/>
              </w:rPr>
              <w:t xml:space="preserve"> 2026</w:t>
            </w:r>
          </w:p>
        </w:tc>
        <w:tc>
          <w:tcPr>
            <w:tcW w:w="2784" w:type="dxa"/>
          </w:tcPr>
          <w:p w:rsidRPr="00E61946" w:rsidR="00BA063E" w:rsidP="00221A6A" w:rsidRDefault="002D3DB7" w14:paraId="2AA7BB7F" w14:textId="529D7D5F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Open Sans" w:hAnsi="Open Sans" w:cs="Open Sans"/>
                <w:sz w:val="22"/>
                <w:szCs w:val="20"/>
              </w:rPr>
            </w:pPr>
            <w:r>
              <w:rPr>
                <w:rFonts w:ascii="Open Sans" w:hAnsi="Open Sans" w:cs="Open Sans"/>
                <w:sz w:val="22"/>
                <w:szCs w:val="20"/>
              </w:rPr>
              <w:t>Ionawr</w:t>
            </w:r>
            <w:r w:rsidRPr="00E61946" w:rsidR="00BA063E">
              <w:rPr>
                <w:rFonts w:ascii="Open Sans" w:hAnsi="Open Sans" w:cs="Open Sans"/>
                <w:sz w:val="22"/>
                <w:szCs w:val="20"/>
              </w:rPr>
              <w:t xml:space="preserve"> 202</w:t>
            </w:r>
            <w:r w:rsidR="000D027C">
              <w:rPr>
                <w:rFonts w:ascii="Open Sans" w:hAnsi="Open Sans" w:cs="Open Sans"/>
                <w:sz w:val="22"/>
                <w:szCs w:val="20"/>
              </w:rPr>
              <w:t>7</w:t>
            </w:r>
          </w:p>
        </w:tc>
      </w:tr>
    </w:tbl>
    <w:p w:rsidRPr="00E61946" w:rsidR="00BA063E" w:rsidP="004E6788" w:rsidRDefault="00BA063E" w14:paraId="5CC4AE67" w14:textId="77777777">
      <w:pPr>
        <w:ind w:left="720"/>
        <w:rPr>
          <w:rFonts w:ascii="Open Sans" w:hAnsi="Open Sans" w:cs="Open Sans"/>
        </w:rPr>
      </w:pPr>
    </w:p>
    <w:p w:rsidRPr="00E61946" w:rsidR="004E6788" w:rsidP="004E6788" w:rsidRDefault="002D3DB7" w14:paraId="204CAC50" w14:textId="18EEE6EE">
      <w:pPr>
        <w:ind w:left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  <w:highlight w:val="cyan"/>
        </w:rPr>
        <w:t>Ffurflen Gais</w:t>
      </w:r>
      <w:r w:rsidRPr="00E61946" w:rsidR="004E6788">
        <w:rPr>
          <w:rFonts w:ascii="Open Sans" w:hAnsi="Open Sans" w:cs="Open Sans"/>
          <w:b/>
          <w:bCs/>
        </w:rPr>
        <w:t xml:space="preserve"> </w:t>
      </w:r>
    </w:p>
    <w:p w:rsidR="00912883" w:rsidP="00D256EB" w:rsidRDefault="00912883" w14:paraId="19681FCF" w14:textId="77777777">
      <w:pPr>
        <w:rPr>
          <w:rFonts w:ascii="Open Sans" w:hAnsi="Open Sans" w:cs="Open Sans"/>
          <w:u w:val="single"/>
        </w:rPr>
      </w:pPr>
    </w:p>
    <w:p w:rsidRPr="00E61946" w:rsidR="004E6788" w:rsidP="004E6788" w:rsidRDefault="000D0F75" w14:paraId="5CABE506" w14:textId="165A7A18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Cymhwysedd</w:t>
      </w:r>
      <w:r w:rsidRPr="00E61946" w:rsidR="004E6788">
        <w:rPr>
          <w:rFonts w:ascii="Open Sans" w:hAnsi="Open Sans" w:cs="Open Sans"/>
          <w:u w:val="single"/>
        </w:rPr>
        <w:t xml:space="preserve"> </w:t>
      </w:r>
    </w:p>
    <w:p w:rsidRPr="00E61946" w:rsidR="003771B4" w:rsidP="00912883" w:rsidRDefault="000D0F75" w14:paraId="1160F145" w14:textId="1D7F5D25">
      <w:pPr>
        <w:ind w:left="720" w:right="-188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Grantiau Prosiectau ar agor i bartneriaethau rhwng </w:t>
      </w:r>
      <w:r w:rsidR="00CF6228">
        <w:rPr>
          <w:rFonts w:ascii="Open Sans" w:hAnsi="Open Sans" w:cs="Open Sans"/>
        </w:rPr>
        <w:t>sefydliadau OLlAA</w:t>
      </w:r>
      <w:r w:rsidR="00912883">
        <w:rPr>
          <w:rFonts w:ascii="Open Sans" w:hAnsi="Open Sans" w:cs="Open Sans"/>
        </w:rPr>
        <w:t xml:space="preserve"> </w:t>
      </w:r>
      <w:r w:rsidRPr="00E61946" w:rsidR="00D442FF">
        <w:rPr>
          <w:rFonts w:ascii="Open Sans" w:hAnsi="Open Sans" w:cs="Open Sans"/>
        </w:rPr>
        <w:t>(</w:t>
      </w:r>
      <w:r w:rsidR="00CF6228">
        <w:rPr>
          <w:rFonts w:ascii="Open Sans" w:hAnsi="Open Sans" w:cs="Open Sans"/>
        </w:rPr>
        <w:t>orielau</w:t>
      </w:r>
      <w:r w:rsidRPr="00E61946" w:rsidR="00D442FF">
        <w:rPr>
          <w:rFonts w:ascii="Open Sans" w:hAnsi="Open Sans" w:cs="Open Sans"/>
        </w:rPr>
        <w:t xml:space="preserve">, </w:t>
      </w:r>
      <w:r w:rsidR="00CF6228">
        <w:rPr>
          <w:rFonts w:ascii="Open Sans" w:hAnsi="Open Sans" w:cs="Open Sans"/>
        </w:rPr>
        <w:t>llyfrgelloedd</w:t>
      </w:r>
      <w:r w:rsidRPr="00E61946" w:rsidR="00D442FF">
        <w:rPr>
          <w:rFonts w:ascii="Open Sans" w:hAnsi="Open Sans" w:cs="Open Sans"/>
        </w:rPr>
        <w:t>, archi</w:t>
      </w:r>
      <w:r w:rsidR="00CF6228">
        <w:rPr>
          <w:rFonts w:ascii="Open Sans" w:hAnsi="Open Sans" w:cs="Open Sans"/>
        </w:rPr>
        <w:t>fau</w:t>
      </w:r>
      <w:r w:rsidRPr="00E61946" w:rsidR="00D442FF">
        <w:rPr>
          <w:rFonts w:ascii="Open Sans" w:hAnsi="Open Sans" w:cs="Open Sans"/>
        </w:rPr>
        <w:t>, a</w:t>
      </w:r>
      <w:r w:rsidR="00CF6228">
        <w:rPr>
          <w:rFonts w:ascii="Open Sans" w:hAnsi="Open Sans" w:cs="Open Sans"/>
        </w:rPr>
        <w:t>c amgueddfeydd</w:t>
      </w:r>
      <w:r w:rsidRPr="00E61946" w:rsidR="00D442FF">
        <w:rPr>
          <w:rFonts w:ascii="Open Sans" w:hAnsi="Open Sans" w:cs="Open Sans"/>
        </w:rPr>
        <w:t>) </w:t>
      </w:r>
      <w:r w:rsidR="00CF6228">
        <w:rPr>
          <w:rFonts w:ascii="Open Sans" w:hAnsi="Open Sans" w:cs="Open Sans"/>
        </w:rPr>
        <w:t>neu sefydliadau Treftadaeth a grwpiau cymunedol</w:t>
      </w:r>
      <w:r w:rsidRPr="00E61946" w:rsidR="00D442FF">
        <w:rPr>
          <w:rFonts w:ascii="Open Sans" w:hAnsi="Open Sans" w:cs="Open Sans"/>
        </w:rPr>
        <w:t xml:space="preserve">. </w:t>
      </w:r>
      <w:r w:rsidR="00CF6228">
        <w:rPr>
          <w:rFonts w:ascii="Open Sans" w:hAnsi="Open Sans" w:cs="Open Sans"/>
        </w:rPr>
        <w:t xml:space="preserve">Rhaid i bob cais gynnwys o leiaf un sefydliad OLlAA neu Dreftadaeth ac un grŵp cymunedol sy’n </w:t>
      </w:r>
      <w:r w:rsidR="00AB7DB2">
        <w:rPr>
          <w:rFonts w:ascii="Open Sans" w:hAnsi="Open Sans" w:cs="Open Sans"/>
        </w:rPr>
        <w:t>cydweithio</w:t>
      </w:r>
      <w:r w:rsidRPr="00E61946" w:rsidR="00D442FF">
        <w:rPr>
          <w:rFonts w:ascii="Open Sans" w:hAnsi="Open Sans" w:cs="Open Sans"/>
        </w:rPr>
        <w:t xml:space="preserve">. </w:t>
      </w:r>
      <w:r w:rsidR="00AB7DB2">
        <w:rPr>
          <w:rFonts w:ascii="Open Sans" w:hAnsi="Open Sans" w:cs="Open Sans"/>
        </w:rPr>
        <w:t>Gall y bartneriaeth fodoli’n barod, neu gellir creu partneriaeth newydd at ddibenion y cais hwn</w:t>
      </w:r>
      <w:r w:rsidRPr="00E61946" w:rsidR="003771B4">
        <w:rPr>
          <w:rFonts w:ascii="Open Sans" w:hAnsi="Open Sans" w:cs="Open Sans"/>
        </w:rPr>
        <w:t>.</w:t>
      </w:r>
    </w:p>
    <w:p w:rsidR="00D442FF" w:rsidP="004E6788" w:rsidRDefault="00F178A1" w14:paraId="7B8A9A33" w14:textId="0084921D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>Er nad</w:t>
      </w:r>
      <w:r w:rsidR="006D787E">
        <w:rPr>
          <w:rFonts w:ascii="Open Sans" w:hAnsi="Open Sans" w:cs="Open Sans"/>
        </w:rPr>
        <w:t xml:space="preserve"> yw’n ofynnol bod </w:t>
      </w:r>
      <w:r w:rsidR="00D0790A">
        <w:rPr>
          <w:rFonts w:ascii="Open Sans" w:hAnsi="Open Sans" w:cs="Open Sans"/>
        </w:rPr>
        <w:t xml:space="preserve">ymgeiswyr </w:t>
      </w:r>
      <w:r>
        <w:rPr>
          <w:rFonts w:ascii="Open Sans" w:hAnsi="Open Sans" w:cs="Open Sans"/>
        </w:rPr>
        <w:t>wedi derbyn Grant Sbarduno yn y gorffennol, mae croeso i</w:t>
      </w:r>
      <w:r w:rsidR="00D0790A">
        <w:rPr>
          <w:rFonts w:ascii="Open Sans" w:hAnsi="Open Sans" w:cs="Open Sans"/>
        </w:rPr>
        <w:t>’r</w:t>
      </w:r>
      <w:r>
        <w:rPr>
          <w:rFonts w:ascii="Open Sans" w:hAnsi="Open Sans" w:cs="Open Sans"/>
        </w:rPr>
        <w:t xml:space="preserve"> </w:t>
      </w:r>
      <w:r w:rsidR="0045168D">
        <w:rPr>
          <w:rFonts w:ascii="Open Sans" w:hAnsi="Open Sans" w:cs="Open Sans"/>
        </w:rPr>
        <w:t>r</w:t>
      </w:r>
      <w:r w:rsidR="00D0790A">
        <w:rPr>
          <w:rFonts w:ascii="Open Sans" w:hAnsi="Open Sans" w:cs="Open Sans"/>
        </w:rPr>
        <w:t>h</w:t>
      </w:r>
      <w:r w:rsidR="0045168D">
        <w:rPr>
          <w:rFonts w:ascii="Open Sans" w:hAnsi="Open Sans" w:cs="Open Sans"/>
        </w:rPr>
        <w:t xml:space="preserve">ai </w:t>
      </w:r>
      <w:r>
        <w:rPr>
          <w:rFonts w:ascii="Open Sans" w:hAnsi="Open Sans" w:cs="Open Sans"/>
        </w:rPr>
        <w:t>sydd wedi gwneud hynny adeiladu ar y gwaith cynhar</w:t>
      </w:r>
      <w:r w:rsidR="00CA638D">
        <w:rPr>
          <w:rFonts w:ascii="Open Sans" w:hAnsi="Open Sans" w:cs="Open Sans"/>
        </w:rPr>
        <w:t>a</w:t>
      </w:r>
      <w:r>
        <w:rPr>
          <w:rFonts w:ascii="Open Sans" w:hAnsi="Open Sans" w:cs="Open Sans"/>
        </w:rPr>
        <w:t>ch hwnnw fel rhan o ddatblygiad eu prosiect</w:t>
      </w:r>
      <w:r w:rsidRPr="00E61946" w:rsidR="00D442FF">
        <w:rPr>
          <w:rFonts w:ascii="Open Sans" w:hAnsi="Open Sans" w:cs="Open Sans"/>
        </w:rPr>
        <w:t xml:space="preserve">. </w:t>
      </w:r>
      <w:r w:rsidR="0081039B">
        <w:rPr>
          <w:rFonts w:ascii="Open Sans" w:hAnsi="Open Sans" w:cs="Open Sans"/>
        </w:rPr>
        <w:t>Mae’r pwyslais ar fentrau wedi’u cyd-ddylunio, a arweinir gan y gymuned</w:t>
      </w:r>
      <w:r w:rsidR="00865866">
        <w:rPr>
          <w:rFonts w:ascii="Open Sans" w:hAnsi="Open Sans" w:cs="Open Sans"/>
        </w:rPr>
        <w:t>,</w:t>
      </w:r>
      <w:r w:rsidR="003156F2">
        <w:rPr>
          <w:rFonts w:ascii="Open Sans" w:hAnsi="Open Sans" w:cs="Open Sans"/>
        </w:rPr>
        <w:t xml:space="preserve"> sy’n blaenoriaethu cynhwysiant, cynaliadwyedd</w:t>
      </w:r>
      <w:r w:rsidRPr="00E61946" w:rsidR="00D442FF">
        <w:rPr>
          <w:rFonts w:ascii="Open Sans" w:hAnsi="Open Sans" w:cs="Open Sans"/>
        </w:rPr>
        <w:t>, a</w:t>
      </w:r>
      <w:r w:rsidR="003156F2">
        <w:rPr>
          <w:rFonts w:ascii="Open Sans" w:hAnsi="Open Sans" w:cs="Open Sans"/>
        </w:rPr>
        <w:t>c effaith hirdymor</w:t>
      </w:r>
      <w:r w:rsidRPr="00E61946" w:rsidR="00D442FF">
        <w:rPr>
          <w:rFonts w:ascii="Open Sans" w:hAnsi="Open Sans" w:cs="Open Sans"/>
        </w:rPr>
        <w:t>.</w:t>
      </w:r>
    </w:p>
    <w:p w:rsidRPr="00E61946" w:rsidR="009D6E90" w:rsidP="009D6E90" w:rsidRDefault="002C2E49" w14:paraId="677CB9D2" w14:textId="77BA46E0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Rhaid i bob cais am grant Prosiect </w:t>
      </w:r>
      <w:r w:rsidR="00AF76FE">
        <w:rPr>
          <w:rFonts w:ascii="Open Sans" w:hAnsi="Open Sans" w:cs="Open Sans"/>
        </w:rPr>
        <w:t>fodloni’r meini prawf canlynol</w:t>
      </w:r>
      <w:r w:rsidRPr="00E61946" w:rsidR="009D6E90">
        <w:rPr>
          <w:rFonts w:ascii="Open Sans" w:hAnsi="Open Sans" w:cs="Open Sans"/>
        </w:rPr>
        <w:t xml:space="preserve">: </w:t>
      </w:r>
    </w:p>
    <w:p w:rsidRPr="008E0EC6" w:rsidR="006B020F" w:rsidP="006B020F" w:rsidRDefault="006B020F" w14:paraId="6B1D89CF" w14:textId="7EA305E3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008E0EC6">
        <w:rPr>
          <w:rFonts w:ascii="Open Sans" w:hAnsi="Open Sans" w:cs="Open Sans"/>
        </w:rPr>
        <w:t>Bod yn gysylltiedig mewn rhyw ffordd â’r sector Orielau, Llyfrgelloedd, Archifau ac Amgueddfeydd (OLlAA) a/neu’r sector Treftadaeth ehangach.</w:t>
      </w:r>
    </w:p>
    <w:p w:rsidRPr="008E0EC6" w:rsidR="006B020F" w:rsidP="006B020F" w:rsidRDefault="006B020F" w14:paraId="673CBBA3" w14:textId="509CC382">
      <w:pPr>
        <w:pStyle w:val="ListParagraph"/>
        <w:numPr>
          <w:ilvl w:val="1"/>
          <w:numId w:val="1"/>
        </w:numPr>
        <w:rPr>
          <w:rFonts w:ascii="Open Sans" w:hAnsi="Open Sans" w:cs="Open Sans"/>
          <w:u w:val="single"/>
        </w:rPr>
      </w:pPr>
      <w:r w:rsidRPr="008E0EC6">
        <w:rPr>
          <w:rFonts w:ascii="Open Sans" w:hAnsi="Open Sans" w:cs="Open Sans"/>
        </w:rPr>
        <w:t xml:space="preserve">Bod yn </w:t>
      </w:r>
      <w:r w:rsidR="00865866">
        <w:rPr>
          <w:rFonts w:ascii="Open Sans" w:hAnsi="Open Sans" w:cs="Open Sans"/>
        </w:rPr>
        <w:t xml:space="preserve">weithredol </w:t>
      </w:r>
      <w:r w:rsidRPr="008E0EC6">
        <w:rPr>
          <w:rFonts w:ascii="Open Sans" w:hAnsi="Open Sans" w:cs="Open Sans"/>
        </w:rPr>
        <w:t>yn y DU (Cymru, Lloegr, yr Alban, Gogledd Iwerddon).</w:t>
      </w:r>
    </w:p>
    <w:p w:rsidRPr="008E0EC6" w:rsidR="006B020F" w:rsidP="006B020F" w:rsidRDefault="006B020F" w14:paraId="1FF75CB8" w14:textId="77777777">
      <w:pPr>
        <w:pStyle w:val="ListParagraph"/>
        <w:numPr>
          <w:ilvl w:val="1"/>
          <w:numId w:val="1"/>
        </w:numPr>
        <w:rPr>
          <w:rFonts w:ascii="Open Sans" w:hAnsi="Open Sans" w:cs="Open Sans"/>
          <w:b/>
          <w:bCs/>
          <w:u w:val="single"/>
        </w:rPr>
      </w:pPr>
      <w:r w:rsidRPr="008E0EC6">
        <w:rPr>
          <w:rFonts w:ascii="Open Sans" w:hAnsi="Open Sans" w:cs="Open Sans"/>
        </w:rPr>
        <w:t xml:space="preserve">Bod â chyfrif banc y DU. </w:t>
      </w:r>
    </w:p>
    <w:p w:rsidRPr="008E0EC6" w:rsidR="008E0EC6" w:rsidP="008E0EC6" w:rsidRDefault="006B020F" w14:paraId="36F19657" w14:textId="056409BF">
      <w:pPr>
        <w:pStyle w:val="ListParagraph"/>
        <w:numPr>
          <w:ilvl w:val="1"/>
          <w:numId w:val="1"/>
        </w:numPr>
        <w:rPr>
          <w:rFonts w:ascii="Open Sans" w:hAnsi="Open Sans" w:cs="Open Sans"/>
          <w:b/>
          <w:bCs/>
        </w:rPr>
      </w:pPr>
      <w:r w:rsidRPr="008E0EC6">
        <w:rPr>
          <w:rFonts w:ascii="Open Sans" w:hAnsi="Open Sans" w:cs="Open Sans"/>
        </w:rPr>
        <w:t xml:space="preserve">Heb fod wedi derbyn Grant </w:t>
      </w:r>
      <w:r w:rsidRPr="008E0EC6" w:rsidR="008E0EC6">
        <w:rPr>
          <w:rFonts w:ascii="Open Sans" w:hAnsi="Open Sans" w:cs="Open Sans"/>
        </w:rPr>
        <w:t xml:space="preserve">Prosiect yr </w:t>
      </w:r>
      <w:r w:rsidRPr="008E0EC6">
        <w:rPr>
          <w:rFonts w:ascii="Open Sans" w:hAnsi="Open Sans" w:cs="Open Sans"/>
        </w:rPr>
        <w:t xml:space="preserve">Hwb Cymunedol o’r blaen. </w:t>
      </w:r>
      <w:r w:rsidRPr="008E0EC6">
        <w:rPr>
          <w:rFonts w:ascii="Open Sans" w:hAnsi="Open Sans" w:cs="Open Sans"/>
          <w:b/>
          <w:bCs/>
        </w:rPr>
        <w:t xml:space="preserve">Gall </w:t>
      </w:r>
      <w:r w:rsidRPr="008E0EC6">
        <w:rPr>
          <w:rFonts w:ascii="Open Sans" w:hAnsi="Open Sans" w:cs="Open Sans"/>
        </w:rPr>
        <w:t>ymgeiswyr sydd wedi bod yn aflwyddiannus yn y gorffennol ymgeisio eto os yw tîm yr Hwb Cymunedol wedi cytuno â hynny</w:t>
      </w:r>
      <w:r w:rsidRPr="008E0EC6" w:rsidR="008E0EC6">
        <w:rPr>
          <w:rFonts w:ascii="Open Sans" w:hAnsi="Open Sans" w:cs="Open Sans"/>
        </w:rPr>
        <w:t>.</w:t>
      </w:r>
      <w:r w:rsidRPr="008E0EC6" w:rsidR="00DC69ED">
        <w:rPr>
          <w:rFonts w:ascii="Open Sans" w:hAnsi="Open Sans" w:cs="Open Sans"/>
        </w:rPr>
        <w:t xml:space="preserve"> </w:t>
      </w:r>
    </w:p>
    <w:p w:rsidRPr="009D6E90" w:rsidR="009D6E90" w:rsidP="008E0EC6" w:rsidRDefault="009D6E90" w14:paraId="5325AD78" w14:textId="21E95E21">
      <w:pPr>
        <w:pStyle w:val="ListParagraph"/>
        <w:ind w:left="1440"/>
        <w:rPr>
          <w:rFonts w:ascii="Open Sans" w:hAnsi="Open Sans" w:cs="Open Sans"/>
          <w:u w:val="single"/>
        </w:rPr>
      </w:pPr>
      <w:r w:rsidRPr="00E61946">
        <w:rPr>
          <w:rFonts w:ascii="Open Sans" w:hAnsi="Open Sans" w:cs="Open Sans"/>
        </w:rPr>
        <w:lastRenderedPageBreak/>
        <w:t xml:space="preserve"> </w:t>
      </w:r>
    </w:p>
    <w:p w:rsidRPr="00E61946" w:rsidR="004E6788" w:rsidP="004E6788" w:rsidRDefault="003B3235" w14:paraId="0096DE51" w14:textId="4A41BF7D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Cyllid a Chyllidebu</w:t>
      </w:r>
      <w:r w:rsidRPr="00E61946" w:rsidR="004E6788">
        <w:rPr>
          <w:rFonts w:ascii="Open Sans" w:hAnsi="Open Sans" w:cs="Open Sans"/>
          <w:u w:val="single"/>
        </w:rPr>
        <w:t xml:space="preserve"> </w:t>
      </w:r>
    </w:p>
    <w:p w:rsidRPr="00E61946" w:rsidR="004E6788" w:rsidP="004E6788" w:rsidRDefault="00EE408D" w14:paraId="43E9609A" w14:textId="135DAAD0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Mae llinellau cyllideb cymwys yn cynnwys amrywiaeth eang o gostau posibl. Gallai’r rhain gynnwys y canlynol, ond </w:t>
      </w:r>
      <w:r w:rsidR="00A24D5B">
        <w:rPr>
          <w:rFonts w:ascii="Open Sans" w:hAnsi="Open Sans" w:cs="Open Sans"/>
        </w:rPr>
        <w:t>nid ydynt yn gyfyngedig iddynt</w:t>
      </w:r>
      <w:r w:rsidRPr="00E61946" w:rsidR="004E6788">
        <w:rPr>
          <w:rFonts w:ascii="Open Sans" w:hAnsi="Open Sans" w:cs="Open Sans"/>
        </w:rPr>
        <w:t xml:space="preserve">: </w:t>
      </w:r>
    </w:p>
    <w:p w:rsidRPr="00E61946" w:rsidR="00D442FF" w:rsidP="00D442FF" w:rsidRDefault="00A24D5B" w14:paraId="33EF0595" w14:textId="684A8599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Amser s</w:t>
      </w:r>
      <w:r w:rsidRPr="00E61946" w:rsidR="00D442FF">
        <w:rPr>
          <w:rFonts w:ascii="Open Sans" w:hAnsi="Open Sans" w:cs="Open Sans"/>
        </w:rPr>
        <w:t xml:space="preserve">taff </w:t>
      </w:r>
      <w:r>
        <w:rPr>
          <w:rFonts w:ascii="Open Sans" w:hAnsi="Open Sans" w:cs="Open Sans"/>
        </w:rPr>
        <w:t>neu ffioedd gweithwyr llawrydd i gyflenwi’r prosiect</w:t>
      </w:r>
    </w:p>
    <w:p w:rsidRPr="00E61946" w:rsidR="00D442FF" w:rsidP="00D442FF" w:rsidRDefault="00A24D5B" w14:paraId="73B5FE4A" w14:textId="14AB7166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Gweithgareddau ymgysylltu â’r gymuned a chyd-ddylunio</w:t>
      </w:r>
    </w:p>
    <w:p w:rsidRPr="00E61946" w:rsidR="00D442FF" w:rsidP="00D442FF" w:rsidRDefault="00A24D5B" w14:paraId="27E962EE" w14:textId="7FCE4221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Hyfforddiant a datblygu sgiliau’r cyfranogwyr</w:t>
      </w:r>
    </w:p>
    <w:p w:rsidRPr="00E61946" w:rsidR="00D442FF" w:rsidP="00D442FF" w:rsidRDefault="00A24D5B" w14:paraId="3F851CA7" w14:textId="40A3EA8D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Costau teithio a chynhaliaeth cyfranogwyr y prosiect</w:t>
      </w:r>
    </w:p>
    <w:p w:rsidRPr="00E61946" w:rsidR="00D442FF" w:rsidP="00D442FF" w:rsidRDefault="00A24D5B" w14:paraId="70A9047D" w14:textId="0D9DC6C0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Deunyddiau</w:t>
      </w:r>
      <w:r w:rsidRPr="00E61946" w:rsidR="00D442FF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offer</w:t>
      </w:r>
      <w:r w:rsidRPr="00E61946" w:rsidR="00D442FF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neu llogi canolfannau/ystafelloedd</w:t>
      </w:r>
    </w:p>
    <w:p w:rsidRPr="00E61946" w:rsidR="00D442FF" w:rsidP="00D442FF" w:rsidRDefault="00A24D5B" w14:paraId="1F1E16BD" w14:textId="446AB8C0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Offer</w:t>
      </w:r>
      <w:r w:rsidR="005D7A34">
        <w:rPr>
          <w:rFonts w:ascii="Open Sans" w:hAnsi="Open Sans" w:cs="Open Sans"/>
        </w:rPr>
        <w:t xml:space="preserve"> a llwyfannau digidol</w:t>
      </w:r>
      <w:r w:rsidRPr="00E61946" w:rsidR="00D442FF">
        <w:rPr>
          <w:rFonts w:ascii="Open Sans" w:hAnsi="Open Sans" w:cs="Open Sans"/>
        </w:rPr>
        <w:t xml:space="preserve">, </w:t>
      </w:r>
      <w:r w:rsidR="005D7A34">
        <w:rPr>
          <w:rFonts w:ascii="Open Sans" w:hAnsi="Open Sans" w:cs="Open Sans"/>
        </w:rPr>
        <w:t>neu greu cynnwys</w:t>
      </w:r>
    </w:p>
    <w:p w:rsidRPr="00E61946" w:rsidR="00D442FF" w:rsidP="00D442FF" w:rsidRDefault="005D7A34" w14:paraId="605B16B7" w14:textId="1F50BBC2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Gwerthuso a rhannu canlyniadau’r prosiect</w:t>
      </w:r>
    </w:p>
    <w:p w:rsidRPr="00E61946" w:rsidR="00D442FF" w:rsidP="00D442FF" w:rsidRDefault="005D7A34" w14:paraId="21836451" w14:textId="11AFBCB6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Gwasanaethau cyfieithu neu hygyrchedd</w:t>
      </w:r>
    </w:p>
    <w:p w:rsidRPr="00E61946" w:rsidR="004E6788" w:rsidP="00D442FF" w:rsidRDefault="005D7A34" w14:paraId="1CE231EF" w14:textId="481B9702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Gorbenion trefniadol cyffredinol neu gostau rhedeg craidd</w:t>
      </w:r>
    </w:p>
    <w:p w:rsidRPr="00E61946" w:rsidR="004E6788" w:rsidP="004E6788" w:rsidRDefault="005D7A34" w14:paraId="2CA24FBA" w14:textId="787E7C44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>Nid yw’r costau canlynol yn gymwys</w:t>
      </w:r>
      <w:r w:rsidRPr="00E61946" w:rsidR="004E6788">
        <w:rPr>
          <w:rFonts w:ascii="Open Sans" w:hAnsi="Open Sans" w:cs="Open Sans"/>
        </w:rPr>
        <w:t xml:space="preserve">: </w:t>
      </w:r>
    </w:p>
    <w:p w:rsidRPr="00E61946" w:rsidR="005D7A34" w:rsidP="005D7A34" w:rsidRDefault="005D7A34" w14:paraId="0916D324" w14:textId="79277F82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Costau ôl-weithredol (h</w:t>
      </w:r>
      <w:r w:rsidRPr="00E61946">
        <w:rPr>
          <w:rFonts w:ascii="Open Sans" w:hAnsi="Open Sans" w:cs="Open Sans"/>
        </w:rPr>
        <w:t>.</w:t>
      </w:r>
      <w:r>
        <w:rPr>
          <w:rFonts w:ascii="Open Sans" w:hAnsi="Open Sans" w:cs="Open Sans"/>
        </w:rPr>
        <w:t>y</w:t>
      </w:r>
      <w:r w:rsidRPr="00E61946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gweithgareddau a gafodd eu cwblhau cyn i’r grant gael ei ddyfarnu</w:t>
      </w:r>
      <w:r w:rsidRPr="00E61946">
        <w:rPr>
          <w:rFonts w:ascii="Open Sans" w:hAnsi="Open Sans" w:cs="Open Sans"/>
        </w:rPr>
        <w:t>)</w:t>
      </w:r>
    </w:p>
    <w:p w:rsidR="005D7A34" w:rsidP="005D7A34" w:rsidRDefault="005D7A34" w14:paraId="4BAEB237" w14:textId="7777777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Cymorthdaliadau i greu cynnyrch y bwriedir ei werthu</w:t>
      </w:r>
    </w:p>
    <w:p w:rsidRPr="00D84647" w:rsidR="005D7A34" w:rsidP="005D7A34" w:rsidRDefault="005D7A34" w14:paraId="07F7D348" w14:textId="77777777">
      <w:pPr>
        <w:pStyle w:val="ListParagraph"/>
        <w:numPr>
          <w:ilvl w:val="1"/>
          <w:numId w:val="1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Ni chaniateir defnyddio’r </w:t>
      </w:r>
      <w:r w:rsidRPr="00D84647">
        <w:rPr>
          <w:rFonts w:ascii="Open Sans" w:hAnsi="Open Sans" w:cs="Open Sans"/>
        </w:rPr>
        <w:t xml:space="preserve">grant </w:t>
      </w:r>
      <w:r>
        <w:rPr>
          <w:rFonts w:ascii="Open Sans" w:hAnsi="Open Sans" w:cs="Open Sans"/>
        </w:rPr>
        <w:t>ar gyfer yr amcanion canlynol</w:t>
      </w:r>
      <w:r w:rsidRPr="00D84647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taliadau sy’n cefnogi gweithgareddau y bwriedir iddynt ddylanwadu ar Senedd y DU</w:t>
      </w:r>
      <w:r w:rsidRPr="00D84647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Llywodraeth neu bleidiau gwleidyddol</w:t>
      </w:r>
      <w:r w:rsidRPr="00D84647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neu geisio dylanwadu ar ddyfarnu neu adnewyddu </w:t>
      </w:r>
      <w:r w:rsidRPr="00D84647">
        <w:rPr>
          <w:rFonts w:ascii="Open Sans" w:hAnsi="Open Sans" w:cs="Open Sans"/>
        </w:rPr>
        <w:t>contract</w:t>
      </w:r>
      <w:r>
        <w:rPr>
          <w:rFonts w:ascii="Open Sans" w:hAnsi="Open Sans" w:cs="Open Sans"/>
        </w:rPr>
        <w:t xml:space="preserve">au </w:t>
      </w:r>
      <w:r w:rsidRPr="00D84647">
        <w:rPr>
          <w:rFonts w:ascii="Open Sans" w:hAnsi="Open Sans" w:cs="Open Sans"/>
        </w:rPr>
        <w:t>a</w:t>
      </w:r>
      <w:r>
        <w:rPr>
          <w:rFonts w:ascii="Open Sans" w:hAnsi="Open Sans" w:cs="Open Sans"/>
        </w:rPr>
        <w:t xml:space="preserve"> grantiau neu geisio dylanwadu ar ddeddfwriaeth neu gamau rheoleiddio</w:t>
      </w:r>
      <w:r w:rsidRPr="00D84647">
        <w:rPr>
          <w:rFonts w:ascii="Open Sans" w:hAnsi="Open Sans" w:cs="Open Sans"/>
        </w:rPr>
        <w:t>.</w:t>
      </w:r>
    </w:p>
    <w:p w:rsidRPr="00436D32" w:rsidR="00DC69ED" w:rsidP="00436D32" w:rsidRDefault="00DC69ED" w14:paraId="47205DC3" w14:textId="2DA92644">
      <w:pPr>
        <w:pStyle w:val="ListParagraph"/>
        <w:ind w:left="1440"/>
        <w:rPr>
          <w:rFonts w:ascii="Open Sans" w:hAnsi="Open Sans" w:cs="Open Sans"/>
        </w:rPr>
      </w:pPr>
    </w:p>
    <w:p w:rsidRPr="00E61946" w:rsidR="004E6788" w:rsidP="004E6788" w:rsidRDefault="00436D32" w14:paraId="1DF75439" w14:textId="40AD5727">
      <w:pPr>
        <w:ind w:left="720"/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Proses Asesu</w:t>
      </w:r>
      <w:r w:rsidRPr="00E61946" w:rsidR="004E6788">
        <w:rPr>
          <w:rFonts w:ascii="Open Sans" w:hAnsi="Open Sans" w:cs="Open Sans"/>
          <w:u w:val="single"/>
        </w:rPr>
        <w:t xml:space="preserve"> </w:t>
      </w:r>
    </w:p>
    <w:p w:rsidRPr="00E61946" w:rsidR="004E6788" w:rsidP="004E6788" w:rsidRDefault="00784A62" w14:paraId="6D8E6C56" w14:textId="0B4FA9F4">
      <w:pPr>
        <w:ind w:left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</w:rPr>
        <w:t xml:space="preserve">Bydd dau gylch ymgeisio ar gyfer y Grantiau Prosiectau: bydd un yn cael ei lansio ym mis Ebrill </w:t>
      </w:r>
      <w:r w:rsidRPr="00E61946">
        <w:rPr>
          <w:rFonts w:ascii="Open Sans" w:hAnsi="Open Sans" w:cs="Open Sans"/>
        </w:rPr>
        <w:t>202</w:t>
      </w:r>
      <w:r>
        <w:rPr>
          <w:rFonts w:ascii="Open Sans" w:hAnsi="Open Sans" w:cs="Open Sans"/>
        </w:rPr>
        <w:t>6</w:t>
      </w:r>
      <w:r w:rsidRPr="00E61946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 xml:space="preserve">’r llall ym mis Medi </w:t>
      </w:r>
      <w:r w:rsidRPr="00E61946">
        <w:rPr>
          <w:rFonts w:ascii="Open Sans" w:hAnsi="Open Sans" w:cs="Open Sans"/>
        </w:rPr>
        <w:t>2026</w:t>
      </w:r>
      <w:r w:rsidRPr="00E61946" w:rsidR="004E6788">
        <w:rPr>
          <w:rFonts w:ascii="Open Sans" w:hAnsi="Open Sans" w:cs="Open Sans"/>
        </w:rPr>
        <w:t>.</w:t>
      </w:r>
      <w:r w:rsidRPr="00E61946" w:rsidR="004E6788">
        <w:rPr>
          <w:rFonts w:ascii="Open Sans" w:hAnsi="Open Sans" w:cs="Open Sans"/>
          <w:b/>
          <w:bCs/>
        </w:rPr>
        <w:t xml:space="preserve"> </w:t>
      </w:r>
      <w:r w:rsidR="00494F75">
        <w:rPr>
          <w:rFonts w:ascii="Open Sans" w:hAnsi="Open Sans" w:cs="Open Sans"/>
        </w:rPr>
        <w:t>Gellir cyflwyno ceisiadau ar ein ffurflen gais ar-lein</w:t>
      </w:r>
      <w:r w:rsidRPr="00E61946" w:rsidR="004E6788">
        <w:rPr>
          <w:rFonts w:ascii="Open Sans" w:hAnsi="Open Sans" w:cs="Open Sans"/>
        </w:rPr>
        <w:t>:</w:t>
      </w:r>
      <w:r w:rsidRPr="00E61946" w:rsidR="004E6788">
        <w:rPr>
          <w:rFonts w:ascii="Open Sans" w:hAnsi="Open Sans" w:cs="Open Sans"/>
          <w:b/>
          <w:bCs/>
        </w:rPr>
        <w:t xml:space="preserve"> </w:t>
      </w:r>
    </w:p>
    <w:p w:rsidRPr="00E61946" w:rsidR="004E6788" w:rsidP="004E6788" w:rsidRDefault="004E6788" w14:paraId="0BDF0419" w14:textId="1AFD389A">
      <w:pPr>
        <w:rPr>
          <w:rFonts w:ascii="Open Sans" w:hAnsi="Open Sans" w:cs="Open Sans"/>
          <w:b/>
          <w:bCs/>
        </w:rPr>
      </w:pPr>
      <w:r w:rsidRPr="00E61946">
        <w:rPr>
          <w:rFonts w:ascii="Open Sans" w:hAnsi="Open Sans" w:cs="Open Sans"/>
        </w:rPr>
        <w:tab/>
      </w:r>
      <w:r w:rsidR="00AB5C20">
        <w:rPr>
          <w:rFonts w:ascii="Open Sans" w:hAnsi="Open Sans" w:cs="Open Sans"/>
          <w:b/>
          <w:bCs/>
          <w:highlight w:val="cyan"/>
        </w:rPr>
        <w:t>Ffurflen Gais</w:t>
      </w:r>
      <w:r w:rsidRPr="00E61946">
        <w:rPr>
          <w:rFonts w:ascii="Open Sans" w:hAnsi="Open Sans" w:cs="Open Sans"/>
          <w:b/>
          <w:bCs/>
        </w:rPr>
        <w:t xml:space="preserve"> </w:t>
      </w:r>
    </w:p>
    <w:p w:rsidRPr="00E61946" w:rsidR="004E6788" w:rsidP="004E6788" w:rsidRDefault="00AB5C20" w14:paraId="05ACF972" w14:textId="0405442D">
      <w:pP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</w:rPr>
        <w:t>Bydd ceisiadau yn cael eu hasesu yn ôl y meini prawf canlynol</w:t>
      </w:r>
      <w:r w:rsidRPr="00E61946" w:rsidR="004E6788">
        <w:rPr>
          <w:rFonts w:ascii="Open Sans" w:hAnsi="Open Sans" w:cs="Open Sans"/>
        </w:rPr>
        <w:t>:</w:t>
      </w:r>
    </w:p>
    <w:p w:rsidR="004E6788" w:rsidP="004E6788" w:rsidRDefault="00AB5C20" w14:paraId="57EA2D08" w14:textId="64DABB86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Angen</w:t>
      </w:r>
    </w:p>
    <w:p w:rsidRPr="00F91A1B" w:rsidR="00F91A1B" w:rsidP="00F91A1B" w:rsidRDefault="00AB5C20" w14:paraId="6B5DBE8B" w14:textId="56F4C950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Cynhwysiant</w:t>
      </w:r>
      <w:r w:rsidRPr="00F91A1B" w:rsidR="00F91A1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Cyfranogiad a Gweithio mewn </w:t>
      </w:r>
      <w:r w:rsidRPr="00F91A1B" w:rsidR="00F91A1B">
        <w:rPr>
          <w:rFonts w:ascii="Open Sans" w:hAnsi="Open Sans" w:cs="Open Sans"/>
        </w:rPr>
        <w:t>Partner</w:t>
      </w:r>
      <w:r>
        <w:rPr>
          <w:rFonts w:ascii="Open Sans" w:hAnsi="Open Sans" w:cs="Open Sans"/>
        </w:rPr>
        <w:t>iaeth</w:t>
      </w:r>
      <w:r w:rsidRPr="00F91A1B" w:rsidR="00F91A1B">
        <w:rPr>
          <w:rFonts w:ascii="Open Sans" w:hAnsi="Open Sans" w:cs="Open Sans"/>
        </w:rPr>
        <w:t> </w:t>
      </w:r>
    </w:p>
    <w:p w:rsidRPr="00F91A1B" w:rsidR="00F91A1B" w:rsidP="00F91A1B" w:rsidRDefault="00AB5C20" w14:paraId="0663D78E" w14:textId="22EF3E7C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Cynulleidfaoedd</w:t>
      </w:r>
      <w:r w:rsidRPr="00F91A1B" w:rsidR="00F91A1B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Ymgysylltu ac Effaith</w:t>
      </w:r>
      <w:r w:rsidRPr="00F91A1B" w:rsidR="00F91A1B">
        <w:rPr>
          <w:rFonts w:ascii="Open Sans" w:hAnsi="Open Sans" w:cs="Open Sans"/>
        </w:rPr>
        <w:t> </w:t>
      </w:r>
    </w:p>
    <w:p w:rsidRPr="00F91A1B" w:rsidR="00F91A1B" w:rsidP="00F91A1B" w:rsidRDefault="00AB5C20" w14:paraId="3F511C35" w14:textId="6FB273F7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Rhannu Gwybodaeth</w:t>
      </w:r>
      <w:r w:rsidRPr="00F91A1B" w:rsidR="00F91A1B">
        <w:rPr>
          <w:rFonts w:ascii="Open Sans" w:hAnsi="Open Sans" w:cs="Open Sans"/>
        </w:rPr>
        <w:t>  </w:t>
      </w:r>
    </w:p>
    <w:p w:rsidRPr="00F91A1B" w:rsidR="00F91A1B" w:rsidP="00F91A1B" w:rsidRDefault="00AB5C20" w14:paraId="25B3EAE2" w14:textId="61D20EE7">
      <w:pPr>
        <w:pStyle w:val="ListParagraph"/>
        <w:numPr>
          <w:ilvl w:val="0"/>
          <w:numId w:val="5"/>
        </w:numPr>
        <w:rPr>
          <w:rFonts w:ascii="Open Sans" w:hAnsi="Open Sans" w:cs="Open Sans"/>
        </w:rPr>
      </w:pPr>
      <w:r>
        <w:rPr>
          <w:rFonts w:ascii="Open Sans" w:hAnsi="Open Sans" w:cs="Open Sans"/>
        </w:rPr>
        <w:t>Cyflenwi a Rheoli</w:t>
      </w:r>
      <w:r w:rsidRPr="00F91A1B" w:rsidR="00F91A1B">
        <w:rPr>
          <w:rFonts w:ascii="Open Sans" w:hAnsi="Open Sans" w:cs="Open Sans"/>
        </w:rPr>
        <w:t>  </w:t>
      </w:r>
    </w:p>
    <w:p w:rsidRPr="00E61946" w:rsidR="0034325D" w:rsidP="0034325D" w:rsidRDefault="004E6788" w14:paraId="588A1722" w14:textId="77777777">
      <w:pPr>
        <w:ind w:firstLine="720"/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lastRenderedPageBreak/>
        <w:t xml:space="preserve"> </w:t>
      </w:r>
      <w:r w:rsidR="0034325D">
        <w:rPr>
          <w:rFonts w:ascii="Open Sans" w:hAnsi="Open Sans" w:cs="Open Sans"/>
        </w:rPr>
        <w:t>Gweler ein Meini Prawf Asesu i gael arweiniad pellach</w:t>
      </w:r>
      <w:r w:rsidRPr="00E61946" w:rsidR="0034325D">
        <w:rPr>
          <w:rFonts w:ascii="Open Sans" w:hAnsi="Open Sans" w:cs="Open Sans"/>
        </w:rPr>
        <w:t>:</w:t>
      </w:r>
    </w:p>
    <w:p w:rsidRPr="00E61946" w:rsidR="004E6788" w:rsidP="004E6788" w:rsidRDefault="00AB7DB2" w14:paraId="01A9677F" w14:textId="7B5DAED8">
      <w:pPr>
        <w:ind w:firstLine="720"/>
        <w:rPr>
          <w:rFonts w:ascii="Open Sans" w:hAnsi="Open Sans" w:cs="Open Sans"/>
          <w:b/>
          <w:bCs/>
        </w:rPr>
      </w:pPr>
      <w:r>
        <w:rPr>
          <w:rFonts w:ascii="Open Sans" w:hAnsi="Open Sans" w:cs="Open Sans"/>
          <w:b/>
          <w:bCs/>
          <w:highlight w:val="cyan"/>
        </w:rPr>
        <w:t>Meini Prawf Asesu</w:t>
      </w:r>
      <w:r w:rsidRPr="00E61946" w:rsidR="004E6788">
        <w:rPr>
          <w:rFonts w:ascii="Open Sans" w:hAnsi="Open Sans" w:cs="Open Sans"/>
          <w:b/>
          <w:bCs/>
        </w:rPr>
        <w:t xml:space="preserve"> </w:t>
      </w:r>
    </w:p>
    <w:p w:rsidRPr="00E61946" w:rsidR="00AB5C20" w:rsidP="00AB5C20" w:rsidRDefault="00AB5C20" w14:paraId="50FF2BE7" w14:textId="7C34ED9D">
      <w:pPr>
        <w:ind w:left="720"/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pob cais yn cael ei sgorio yn rhifiadol </w:t>
      </w:r>
      <w:r w:rsidR="009640C1">
        <w:rPr>
          <w:rFonts w:ascii="Open Sans" w:hAnsi="Open Sans" w:cs="Open Sans"/>
        </w:rPr>
        <w:t xml:space="preserve">yn </w:t>
      </w:r>
      <w:r>
        <w:rPr>
          <w:rFonts w:ascii="Open Sans" w:hAnsi="Open Sans" w:cs="Open Sans"/>
        </w:rPr>
        <w:t>ôl y meini prawf uchod, ac yn unol â’r raddfa ganlynol</w:t>
      </w:r>
      <w:r w:rsidRPr="00E61946">
        <w:rPr>
          <w:rFonts w:ascii="Open Sans" w:hAnsi="Open Sans" w:cs="Open Sans"/>
        </w:rPr>
        <w:t>:</w:t>
      </w:r>
    </w:p>
    <w:p w:rsidR="004E6788" w:rsidP="004E6788" w:rsidRDefault="004E6788" w14:paraId="3D64D4FC" w14:textId="77777777">
      <w:pPr>
        <w:rPr>
          <w:rFonts w:ascii="Open Sans" w:hAnsi="Open Sans" w:cs="Open Sans"/>
        </w:rPr>
      </w:pPr>
      <w:r w:rsidRPr="00E61946">
        <w:rPr>
          <w:rFonts w:ascii="Open Sans" w:hAnsi="Open Sans" w:cs="Open Sans"/>
        </w:rPr>
        <w:t> </w:t>
      </w:r>
    </w:p>
    <w:tbl>
      <w:tblPr>
        <w:tblStyle w:val="TableGrid"/>
        <w:tblW w:w="0" w:type="auto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single" w:color="auto" w:sz="12" w:space="0"/>
        </w:tblBorders>
        <w:tblLook w:val="04A0" w:firstRow="1" w:lastRow="0" w:firstColumn="1" w:lastColumn="0" w:noHBand="0" w:noVBand="1"/>
      </w:tblPr>
      <w:tblGrid>
        <w:gridCol w:w="1499"/>
        <w:gridCol w:w="1499"/>
        <w:gridCol w:w="1498"/>
        <w:gridCol w:w="1498"/>
        <w:gridCol w:w="1531"/>
        <w:gridCol w:w="1501"/>
      </w:tblGrid>
      <w:tr w:rsidR="00AB5C20" w:rsidTr="00221A6A" w14:paraId="2A3F86B8" w14:textId="77777777">
        <w:tc>
          <w:tcPr>
            <w:tcW w:w="1502" w:type="dxa"/>
          </w:tcPr>
          <w:p w:rsidR="00C06F9B" w:rsidP="00221A6A" w:rsidRDefault="00C06F9B" w14:paraId="1E82210E" w14:textId="23BB0B99">
            <w:pPr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S</w:t>
            </w:r>
            <w:r w:rsidR="00AB5C20">
              <w:rPr>
                <w:rFonts w:ascii="Open Sans" w:hAnsi="Open Sans" w:cs="Open Sans"/>
              </w:rPr>
              <w:t>gôr</w:t>
            </w:r>
          </w:p>
        </w:tc>
        <w:tc>
          <w:tcPr>
            <w:tcW w:w="1502" w:type="dxa"/>
          </w:tcPr>
          <w:p w:rsidR="00C06F9B" w:rsidP="00221A6A" w:rsidRDefault="00C06F9B" w14:paraId="013AD99A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1</w:t>
            </w:r>
          </w:p>
        </w:tc>
        <w:tc>
          <w:tcPr>
            <w:tcW w:w="1503" w:type="dxa"/>
          </w:tcPr>
          <w:p w:rsidR="00C06F9B" w:rsidP="00221A6A" w:rsidRDefault="00C06F9B" w14:paraId="49BA8F4F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2</w:t>
            </w:r>
          </w:p>
        </w:tc>
        <w:tc>
          <w:tcPr>
            <w:tcW w:w="1503" w:type="dxa"/>
          </w:tcPr>
          <w:p w:rsidR="00C06F9B" w:rsidP="00221A6A" w:rsidRDefault="00C06F9B" w14:paraId="1518A38B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3</w:t>
            </w:r>
          </w:p>
        </w:tc>
        <w:tc>
          <w:tcPr>
            <w:tcW w:w="1503" w:type="dxa"/>
          </w:tcPr>
          <w:p w:rsidR="00C06F9B" w:rsidP="00221A6A" w:rsidRDefault="00C06F9B" w14:paraId="6D46C244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4</w:t>
            </w:r>
          </w:p>
        </w:tc>
        <w:tc>
          <w:tcPr>
            <w:tcW w:w="1503" w:type="dxa"/>
          </w:tcPr>
          <w:p w:rsidR="00C06F9B" w:rsidP="00221A6A" w:rsidRDefault="00C06F9B" w14:paraId="4E97A270" w14:textId="7777777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5</w:t>
            </w:r>
          </w:p>
        </w:tc>
      </w:tr>
      <w:tr w:rsidR="00AB5C20" w:rsidTr="00221A6A" w14:paraId="69D7E774" w14:textId="77777777">
        <w:tc>
          <w:tcPr>
            <w:tcW w:w="1502" w:type="dxa"/>
          </w:tcPr>
          <w:p w:rsidR="00C06F9B" w:rsidP="00221A6A" w:rsidRDefault="00AB5C20" w14:paraId="62200720" w14:textId="67101B33">
            <w:pPr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Statws</w:t>
            </w:r>
          </w:p>
        </w:tc>
        <w:tc>
          <w:tcPr>
            <w:tcW w:w="1502" w:type="dxa"/>
          </w:tcPr>
          <w:p w:rsidR="00C06F9B" w:rsidP="00221A6A" w:rsidRDefault="00AB5C20" w14:paraId="01BE3F01" w14:textId="0F73C57A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Gwael</w:t>
            </w:r>
          </w:p>
        </w:tc>
        <w:tc>
          <w:tcPr>
            <w:tcW w:w="1503" w:type="dxa"/>
          </w:tcPr>
          <w:p w:rsidR="00C06F9B" w:rsidP="00221A6A" w:rsidRDefault="00AB5C20" w14:paraId="7A83BDCF" w14:textId="781E3638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Isel</w:t>
            </w:r>
          </w:p>
        </w:tc>
        <w:tc>
          <w:tcPr>
            <w:tcW w:w="1503" w:type="dxa"/>
          </w:tcPr>
          <w:p w:rsidR="00C06F9B" w:rsidP="00221A6A" w:rsidRDefault="00AB5C20" w14:paraId="2B15B41A" w14:textId="360DA1DE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Da</w:t>
            </w:r>
          </w:p>
        </w:tc>
        <w:tc>
          <w:tcPr>
            <w:tcW w:w="1503" w:type="dxa"/>
          </w:tcPr>
          <w:p w:rsidR="00C06F9B" w:rsidP="00221A6A" w:rsidRDefault="00AB5C20" w14:paraId="7AAB0443" w14:textId="679923C7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Ardderchog</w:t>
            </w:r>
          </w:p>
        </w:tc>
        <w:tc>
          <w:tcPr>
            <w:tcW w:w="1503" w:type="dxa"/>
          </w:tcPr>
          <w:p w:rsidR="00C06F9B" w:rsidP="00221A6A" w:rsidRDefault="00AB5C20" w14:paraId="0DCF6EBC" w14:textId="78524571">
            <w:pPr>
              <w:jc w:val="center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Rhagorol</w:t>
            </w:r>
          </w:p>
        </w:tc>
      </w:tr>
    </w:tbl>
    <w:p w:rsidRPr="00E61946" w:rsidR="00C06F9B" w:rsidP="004E6788" w:rsidRDefault="00C06F9B" w14:paraId="58543778" w14:textId="77777777">
      <w:pPr>
        <w:rPr>
          <w:rFonts w:ascii="Open Sans" w:hAnsi="Open Sans" w:cs="Open Sans"/>
        </w:rPr>
      </w:pPr>
    </w:p>
    <w:p w:rsidRPr="00E61946" w:rsidR="004E6788" w:rsidP="004E6788" w:rsidRDefault="00AE4F65" w14:paraId="604B9565" w14:textId="4ECFFCDA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panel o arbenigwyr yn asesu’r ceisiadau. Aelodau’r panel yw</w:t>
      </w:r>
      <w:r w:rsidRPr="00E61946" w:rsidR="004E6788">
        <w:rPr>
          <w:rFonts w:ascii="Open Sans" w:hAnsi="Open Sans" w:cs="Open Sans"/>
        </w:rPr>
        <w:t>:</w:t>
      </w:r>
    </w:p>
    <w:p w:rsidR="005C48BE" w:rsidP="005C48BE" w:rsidRDefault="00AE4F65" w14:paraId="1D9C26E0" w14:textId="62755740">
      <w:pPr>
        <w:pBdr>
          <w:bottom w:val="single" w:color="auto" w:sz="12" w:space="1"/>
        </w:pBdr>
        <w:ind w:firstLine="720"/>
        <w:rPr>
          <w:rFonts w:ascii="Open Sans" w:hAnsi="Open Sans" w:cs="Open Sans"/>
        </w:rPr>
      </w:pPr>
      <w:r>
        <w:rPr>
          <w:rFonts w:ascii="Open Sans" w:hAnsi="Open Sans" w:cs="Open Sans"/>
          <w:b/>
          <w:bCs/>
        </w:rPr>
        <w:t xml:space="preserve">Enw </w:t>
      </w:r>
      <w:r w:rsidRPr="00E61946" w:rsidR="004E6788">
        <w:rPr>
          <w:rFonts w:ascii="Open Sans" w:hAnsi="Open Sans" w:cs="Open Sans"/>
        </w:rPr>
        <w:t xml:space="preserve">– </w:t>
      </w:r>
      <w:r>
        <w:rPr>
          <w:rFonts w:ascii="Open Sans" w:hAnsi="Open Sans" w:cs="Open Sans"/>
        </w:rPr>
        <w:t>Teitl Swydd</w:t>
      </w:r>
      <w:r w:rsidRPr="00E61946" w:rsidR="004E6788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Sefydliad</w:t>
      </w:r>
    </w:p>
    <w:p w:rsidR="005C48BE" w:rsidP="005C48BE" w:rsidRDefault="00AE4F65" w14:paraId="2F980529" w14:textId="504CBA85">
      <w:pPr>
        <w:pBdr>
          <w:bottom w:val="single" w:color="auto" w:sz="12" w:space="1"/>
        </w:pBdr>
        <w:rPr>
          <w:rFonts w:ascii="Open Sans" w:hAnsi="Open Sans" w:cs="Open Sans"/>
        </w:rPr>
      </w:pPr>
      <w:r w:rsidRPr="00AE4F65">
        <w:rPr>
          <w:rFonts w:ascii="Open Sans" w:hAnsi="Open Sans" w:cs="Open Sans"/>
        </w:rPr>
        <w:t xml:space="preserve">Bydd y cyfnod ymgeisio ar gyfer cylch cyntaf y Grantiau Prosiectau yn agor yn swyddogol ym mis Ebrill 2026, ond nawr yw’r amser delfrydol i ddechrau ystyried prosiectau cydweithio posibl, trafod eich syniadau gyda ni, a mapio cyfleoedd posibl. Defnyddiwch y cyfnod hwn i greu cysylltiadau, mireinio eich cysyniadau, a gosod y sylfeini ar gyfer cyflwyno cynnig cadarn pan ddaw’r amser. Rydym yn argymell bod ymgeiswyr yn cael sgwrs â thîm yr Hwb Cymunedol ynglŷn â’u cynigion ar gam cynnar yn y broses er mwyn gwneud yn siŵr eu bod yn cyd-fynd ag amcan y cyllid.  </w:t>
      </w:r>
    </w:p>
    <w:p w:rsidR="00AE4F65" w:rsidP="00AE4F65" w:rsidRDefault="00AE4F65" w14:paraId="556305D3" w14:textId="77777777">
      <w:pPr>
        <w:pBdr>
          <w:bottom w:val="single" w:color="auto" w:sz="12" w:space="1"/>
        </w:pBdr>
        <w:rPr>
          <w:rFonts w:ascii="Open Sans" w:hAnsi="Open Sans" w:cs="Open Sans"/>
        </w:rPr>
      </w:pPr>
      <w:r>
        <w:rPr>
          <w:rFonts w:ascii="Open Sans" w:hAnsi="Open Sans" w:cs="Open Sans"/>
        </w:rPr>
        <w:t>Os oes gennych gwestiynau am y cynllun, gallwch naill ai gysylltu â</w:t>
      </w:r>
      <w:r w:rsidRPr="00E61946">
        <w:rPr>
          <w:rFonts w:ascii="Open Sans" w:hAnsi="Open Sans" w:cs="Open Sans"/>
        </w:rPr>
        <w:t xml:space="preserve"> </w:t>
      </w:r>
      <w:hyperlink w:history="1" r:id="rId42">
        <w:r w:rsidRPr="00E61946">
          <w:rPr>
            <w:rStyle w:val="Hyperlink"/>
            <w:rFonts w:ascii="Open Sans" w:hAnsi="Open Sans" w:cs="Open Sans"/>
            <w:color w:val="auto"/>
          </w:rPr>
          <w:t>Sophie Anstee de Mas</w:t>
        </w:r>
      </w:hyperlink>
      <w:r w:rsidRPr="00E61946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 xml:space="preserve">Rheolwr yr Hwb Cymunedol, neu gallwch </w:t>
      </w:r>
      <w:hyperlink w:history="1" r:id="rId43">
        <w:r>
          <w:rPr>
            <w:rStyle w:val="Hyperlink"/>
            <w:rFonts w:ascii="Open Sans" w:hAnsi="Open Sans" w:cs="Open Sans"/>
          </w:rPr>
          <w:t xml:space="preserve">archebu ymgynghoriad </w:t>
        </w:r>
        <w:r w:rsidRPr="00D256EB">
          <w:rPr>
            <w:rStyle w:val="Hyperlink"/>
            <w:rFonts w:ascii="Open Sans" w:hAnsi="Open Sans" w:cs="Open Sans"/>
          </w:rPr>
          <w:t>30 m</w:t>
        </w:r>
        <w:r>
          <w:rPr>
            <w:rStyle w:val="Hyperlink"/>
            <w:rFonts w:ascii="Open Sans" w:hAnsi="Open Sans" w:cs="Open Sans"/>
          </w:rPr>
          <w:t>unud o hyd</w:t>
        </w:r>
      </w:hyperlink>
      <w:r>
        <w:rPr>
          <w:rFonts w:ascii="Open Sans" w:hAnsi="Open Sans" w:cs="Open Sans"/>
        </w:rPr>
        <w:t xml:space="preserve"> gydag aelod o dîm yr Hwb Cymunedol.</w:t>
      </w:r>
    </w:p>
    <w:p w:rsidRPr="00E61946" w:rsidR="004E6788" w:rsidP="004E6788" w:rsidRDefault="004E6788" w14:paraId="33372C19" w14:textId="77777777">
      <w:pPr>
        <w:pBdr>
          <w:bottom w:val="single" w:color="auto" w:sz="12" w:space="1"/>
        </w:pBdr>
        <w:rPr>
          <w:rFonts w:ascii="Open Sans" w:hAnsi="Open Sans" w:cs="Open Sans"/>
        </w:rPr>
      </w:pPr>
    </w:p>
    <w:p w:rsidRPr="00E61946" w:rsidR="004E6788" w:rsidP="004E6788" w:rsidRDefault="004E6788" w14:paraId="66A39A17" w14:textId="77777777">
      <w:pPr>
        <w:rPr>
          <w:rFonts w:ascii="Open Sans" w:hAnsi="Open Sans" w:cs="Open Sans"/>
        </w:rPr>
      </w:pPr>
    </w:p>
    <w:p w:rsidRPr="00E61946" w:rsidR="004E6788" w:rsidP="004E6788" w:rsidRDefault="003A4B22" w14:paraId="2D5B4A7C" w14:textId="6EC95A0E">
      <w:pPr>
        <w:rPr>
          <w:rFonts w:ascii="Roboto Mono" w:hAnsi="Roboto Mono"/>
          <w:sz w:val="28"/>
          <w:szCs w:val="24"/>
          <w:u w:val="single"/>
        </w:rPr>
      </w:pPr>
      <w:r>
        <w:rPr>
          <w:rFonts w:ascii="Roboto Mono" w:hAnsi="Roboto Mono"/>
          <w:sz w:val="28"/>
          <w:szCs w:val="24"/>
          <w:u w:val="single"/>
        </w:rPr>
        <w:t>Gwybodaeth</w:t>
      </w:r>
      <w:r w:rsidR="0022150B">
        <w:rPr>
          <w:rFonts w:ascii="Roboto Mono" w:hAnsi="Roboto Mono"/>
          <w:sz w:val="28"/>
          <w:szCs w:val="24"/>
          <w:u w:val="single"/>
        </w:rPr>
        <w:t xml:space="preserve"> i Dderbynwyr Grantiau</w:t>
      </w:r>
      <w:r w:rsidRPr="00E61946" w:rsidR="004E6788">
        <w:rPr>
          <w:rFonts w:ascii="Roboto Mono" w:hAnsi="Roboto Mono"/>
          <w:sz w:val="28"/>
          <w:szCs w:val="24"/>
          <w:u w:val="single"/>
        </w:rPr>
        <w:t xml:space="preserve"> </w:t>
      </w:r>
    </w:p>
    <w:p w:rsidRPr="00E61946" w:rsidR="003A4B22" w:rsidP="003A4B22" w:rsidRDefault="003A4B22" w14:paraId="01A34A83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 </w:t>
      </w:r>
      <w:r w:rsidRPr="00E61946">
        <w:rPr>
          <w:rFonts w:ascii="Open Sans" w:hAnsi="Open Sans" w:cs="Open Sans"/>
        </w:rPr>
        <w:t xml:space="preserve">panel </w:t>
      </w:r>
      <w:r>
        <w:rPr>
          <w:rFonts w:ascii="Open Sans" w:hAnsi="Open Sans" w:cs="Open Sans"/>
        </w:rPr>
        <w:t xml:space="preserve">yn sgorio yn ôl y </w:t>
      </w:r>
      <w:r>
        <w:rPr>
          <w:rFonts w:ascii="Open Sans" w:hAnsi="Open Sans" w:cs="Open Sans"/>
          <w:b/>
          <w:bCs/>
        </w:rPr>
        <w:t>meini prawf asesu</w:t>
      </w:r>
      <w:r w:rsidRPr="00E61946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>c yn rhoi adborth os gwneir cais amdano.</w:t>
      </w:r>
    </w:p>
    <w:p w:rsidRPr="00E61946" w:rsidR="003A4B22" w:rsidP="003A4B22" w:rsidRDefault="003A4B22" w14:paraId="706E31D1" w14:textId="2C258DB5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penderfyniad y panel am bob cais yn derfynol, ac nid oes proses apêl</w:t>
      </w:r>
      <w:r w:rsidRPr="00E61946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cyfrifoldeb yr ymgeisydd yw sicrhau bod yr holl wybodaeth a ddarperir yn y cais yn gywir, bod y cynnig yn bodloni’r meini prawf cy</w:t>
      </w:r>
      <w:r w:rsidR="006B7BF2">
        <w:rPr>
          <w:rFonts w:ascii="Open Sans" w:hAnsi="Open Sans" w:cs="Open Sans"/>
        </w:rPr>
        <w:t>m</w:t>
      </w:r>
      <w:r>
        <w:rPr>
          <w:rFonts w:ascii="Open Sans" w:hAnsi="Open Sans" w:cs="Open Sans"/>
        </w:rPr>
        <w:t>hwysedd, a bod pob adran o’r cais wedi’i chwblhau</w:t>
      </w:r>
      <w:r w:rsidRPr="00E61946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Ni fydd ceisiadau a ystyrir yn anghymwys yn cael eu hasesu. Dylech gyflwyno unrhyw bwyntiau rydych yn dymuno eu gwneud yn glir ac yn gryno ar y ffurflen gais</w:t>
      </w:r>
      <w:r w:rsidRPr="00E61946">
        <w:rPr>
          <w:rFonts w:ascii="Open Sans" w:hAnsi="Open Sans" w:cs="Open Sans"/>
        </w:rPr>
        <w:t>.</w:t>
      </w:r>
    </w:p>
    <w:p w:rsidRPr="00E61946" w:rsidR="003A4B22" w:rsidP="003A4B22" w:rsidRDefault="003A4B22" w14:paraId="4E7A21E7" w14:textId="2425C431">
      <w:pPr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 xml:space="preserve">Gall </w:t>
      </w:r>
      <w:r w:rsidRPr="00831F12">
        <w:rPr>
          <w:rFonts w:ascii="Open Sans" w:hAnsi="Open Sans" w:cs="Open Sans"/>
        </w:rPr>
        <w:t>ymgeiswyr aflwyddiannus</w:t>
      </w:r>
      <w:r>
        <w:rPr>
          <w:rFonts w:ascii="Open Sans" w:hAnsi="Open Sans" w:cs="Open Sans"/>
        </w:rPr>
        <w:t xml:space="preserve"> </w:t>
      </w:r>
      <w:r w:rsidRPr="00831F12">
        <w:rPr>
          <w:rFonts w:ascii="Open Sans" w:hAnsi="Open Sans" w:cs="Open Sans"/>
        </w:rPr>
        <w:t xml:space="preserve">gyflwyno cais am </w:t>
      </w:r>
      <w:r w:rsidR="0022150B">
        <w:rPr>
          <w:rFonts w:ascii="Open Sans" w:hAnsi="Open Sans" w:cs="Open Sans"/>
        </w:rPr>
        <w:t>brosiect gwahanol</w:t>
      </w:r>
      <w:r w:rsidRPr="00831F12">
        <w:rPr>
          <w:rFonts w:ascii="Open Sans" w:hAnsi="Open Sans" w:cs="Open Sans"/>
        </w:rPr>
        <w:t xml:space="preserve">, gyda chytundeb tîm yr Hwb Cymunedol. Fodd bynnag, os ydych eisoes wedi derbyn </w:t>
      </w:r>
      <w:r w:rsidR="0052051F">
        <w:rPr>
          <w:rFonts w:ascii="Open Sans" w:hAnsi="Open Sans" w:cs="Open Sans"/>
        </w:rPr>
        <w:t xml:space="preserve">Grant Prosiect </w:t>
      </w:r>
      <w:r w:rsidRPr="00831F12">
        <w:rPr>
          <w:rFonts w:ascii="Open Sans" w:hAnsi="Open Sans" w:cs="Open Sans"/>
        </w:rPr>
        <w:t xml:space="preserve">yr Hwb Cymunedol, ni allwch </w:t>
      </w:r>
      <w:r>
        <w:rPr>
          <w:rFonts w:ascii="Open Sans" w:hAnsi="Open Sans" w:cs="Open Sans"/>
        </w:rPr>
        <w:t>ymgeisio eto</w:t>
      </w:r>
      <w:r w:rsidRPr="4F906018">
        <w:rPr>
          <w:rFonts w:ascii="Open Sans" w:hAnsi="Open Sans" w:cs="Open Sans"/>
        </w:rPr>
        <w:t xml:space="preserve">. </w:t>
      </w:r>
    </w:p>
    <w:p w:rsidRPr="00B241DC" w:rsidR="003A4B22" w:rsidP="003A4B22" w:rsidRDefault="003A4B22" w14:paraId="3E736D6A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 xml:space="preserve">Rheoli eich </w:t>
      </w:r>
      <w:r w:rsidRPr="00B241DC">
        <w:rPr>
          <w:rFonts w:ascii="Open Sans" w:hAnsi="Open Sans" w:cs="Open Sans"/>
          <w:u w:val="single"/>
        </w:rPr>
        <w:t xml:space="preserve">Grant </w:t>
      </w:r>
    </w:p>
    <w:p w:rsidR="003A4B22" w:rsidP="003A4B22" w:rsidRDefault="003A4B22" w14:paraId="6D3954D2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grantiau yn cael eu talu ymlaen llaw unwaith y bydd cytundeb grant wedi cael ei lofnodi</w:t>
      </w:r>
      <w:r w:rsidRPr="4F906018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Yn achos Bwrsarïau yr Hwb Cymunedol, gallwn dalu i gyfrif banc yr unigolyn neu i gyfrif banc y sefydliad rydych yn ymgeisio drwyddo.</w:t>
      </w:r>
    </w:p>
    <w:p w:rsidR="001A3F1C" w:rsidP="003A4B22" w:rsidRDefault="001A3F1C" w14:paraId="306C287D" w14:textId="4EF0258F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Rydym yn argymell yn gryf bod ymgeiswyr yn gofyn am gyngor ar</w:t>
      </w:r>
      <w:r w:rsidR="006B5CDB">
        <w:rPr>
          <w:rFonts w:ascii="Open Sans" w:hAnsi="Open Sans" w:cs="Open Sans"/>
        </w:rPr>
        <w:t xml:space="preserve"> reoli arian cyhoeddus, a’u bod yn sicrhau bod yr ar</w:t>
      </w:r>
      <w:r w:rsidR="00F603C1">
        <w:rPr>
          <w:rFonts w:ascii="Open Sans" w:hAnsi="Open Sans" w:cs="Open Sans"/>
        </w:rPr>
        <w:t>i</w:t>
      </w:r>
      <w:r w:rsidR="006B5CDB">
        <w:rPr>
          <w:rFonts w:ascii="Open Sans" w:hAnsi="Open Sans" w:cs="Open Sans"/>
        </w:rPr>
        <w:t>an yn cael e</w:t>
      </w:r>
      <w:r w:rsidR="00F603C1">
        <w:rPr>
          <w:rFonts w:ascii="Open Sans" w:hAnsi="Open Sans" w:cs="Open Sans"/>
        </w:rPr>
        <w:t>i</w:t>
      </w:r>
      <w:r w:rsidR="006B5CDB">
        <w:rPr>
          <w:rFonts w:ascii="Open Sans" w:hAnsi="Open Sans" w:cs="Open Sans"/>
        </w:rPr>
        <w:t xml:space="preserve"> rannu’n deg ac yn gyfartal ar draws y partneriaethau.</w:t>
      </w:r>
    </w:p>
    <w:p w:rsidRPr="001108B0" w:rsidR="003A4B22" w:rsidP="003A4B22" w:rsidRDefault="003A4B22" w14:paraId="4B77E9E9" w14:textId="6DDDBE08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 xml:space="preserve">Bydd yn ofynnol i dderbynyddion grantiau ddarparu adroddiad ar ddiwedd y prosiect. Os bydd y gwariant terfynol yn llai na’r swm a gytunwyd yn y Cytundeb Ariannu </w:t>
      </w:r>
      <w:r w:rsidRPr="37BC7D09">
        <w:rPr>
          <w:rFonts w:ascii="Open Sans" w:hAnsi="Open Sans" w:cs="Open Sans"/>
        </w:rPr>
        <w:t xml:space="preserve">Grant, </w:t>
      </w:r>
      <w:r>
        <w:rPr>
          <w:rFonts w:ascii="Open Sans" w:hAnsi="Open Sans" w:cs="Open Sans"/>
        </w:rPr>
        <w:t>efallai bydd tîm yr Hwb Cymunedol yn gofyn i’r derbynyddion ad-dalu unrhyw arian na chafodd ei wario ar ddiwedd y prosiect</w:t>
      </w:r>
      <w:r w:rsidRPr="37BC7D09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Rhaid i dderbynyddion grantiau sicrhau eu bod yn cadw cyfrifon ariannol cywir</w:t>
      </w:r>
      <w:r w:rsidRPr="37BC7D09">
        <w:rPr>
          <w:rFonts w:ascii="Open Sans" w:hAnsi="Open Sans" w:cs="Open Sans"/>
        </w:rPr>
        <w:t xml:space="preserve">: </w:t>
      </w:r>
      <w:r>
        <w:rPr>
          <w:rFonts w:ascii="Open Sans" w:hAnsi="Open Sans" w:cs="Open Sans"/>
        </w:rPr>
        <w:t>mae’n bosibl y byddwn yn gwirio ar hap ac yn cynnal archwiliadau</w:t>
      </w:r>
      <w:r w:rsidRPr="37BC7D09">
        <w:rPr>
          <w:rFonts w:ascii="Open Sans" w:hAnsi="Open Sans" w:cs="Open Sans"/>
        </w:rPr>
        <w:t xml:space="preserve">. </w:t>
      </w:r>
      <w:r w:rsidRPr="002745CF">
        <w:rPr>
          <w:rFonts w:ascii="Open Sans" w:hAnsi="Open Sans" w:cs="Open Sans"/>
        </w:rPr>
        <w:t xml:space="preserve">Ni fyddwn </w:t>
      </w:r>
      <w:r>
        <w:rPr>
          <w:rFonts w:ascii="Open Sans" w:hAnsi="Open Sans" w:cs="Open Sans"/>
        </w:rPr>
        <w:t>yn talu am gostau sy’n fwy na’r gwariant y cytunwyd arno ar gyfer y prosiect yn y Cytundeb Ariannu Grant</w:t>
      </w:r>
      <w:r w:rsidRPr="37BC7D09">
        <w:rPr>
          <w:rFonts w:ascii="Open Sans" w:hAnsi="Open Sans" w:cs="Open Sans"/>
        </w:rPr>
        <w:t>.</w:t>
      </w:r>
    </w:p>
    <w:p w:rsidRPr="00205F08" w:rsidR="003A4B22" w:rsidP="003A4B22" w:rsidRDefault="003A4B22" w14:paraId="52555F98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Gwerthuso</w:t>
      </w:r>
    </w:p>
    <w:p w:rsidR="003A4B22" w:rsidP="003A4B22" w:rsidRDefault="003A4B22" w14:paraId="30411CCA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Bydd gwerthuswr annibynnol dan gontract gan dîm y rhaglen yn gyfrifol am werthuso’r Hwb Cymunedol. Bydd yn gyfrifol am ddiffinio, asesu a</w:t>
      </w:r>
      <w:r w:rsidRPr="001108B0">
        <w:rPr>
          <w:rFonts w:ascii="Open Sans" w:hAnsi="Open Sans" w:cs="Open Sans"/>
        </w:rPr>
        <w:t xml:space="preserve"> (</w:t>
      </w:r>
      <w:r>
        <w:rPr>
          <w:rFonts w:ascii="Open Sans" w:hAnsi="Open Sans" w:cs="Open Sans"/>
        </w:rPr>
        <w:t>lle bo’n briodol</w:t>
      </w:r>
      <w:r w:rsidRPr="001108B0">
        <w:rPr>
          <w:rFonts w:ascii="Open Sans" w:hAnsi="Open Sans" w:cs="Open Sans"/>
        </w:rPr>
        <w:t xml:space="preserve">) </w:t>
      </w:r>
      <w:r>
        <w:rPr>
          <w:rFonts w:ascii="Open Sans" w:hAnsi="Open Sans" w:cs="Open Sans"/>
        </w:rPr>
        <w:t xml:space="preserve">chasglu </w:t>
      </w:r>
      <w:r w:rsidRPr="001108B0">
        <w:rPr>
          <w:rFonts w:ascii="Open Sans" w:hAnsi="Open Sans" w:cs="Open Sans"/>
        </w:rPr>
        <w:t xml:space="preserve">data </w:t>
      </w:r>
      <w:r>
        <w:rPr>
          <w:rFonts w:ascii="Open Sans" w:hAnsi="Open Sans" w:cs="Open Sans"/>
        </w:rPr>
        <w:t>ar ran y rhaglen</w:t>
      </w:r>
      <w:r w:rsidRPr="001108B0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Dylai derbynyddion grantiau fod yn barod i ymwneud yn rheolaidd â’r tîm gwerthuso a darparu gwybodaeth i’r tîm. Mae’n orfodol i bob ymgeisydd adrodd am y prosiect, ond mae hynny er mwyn mesur effaith y rhaglen ariannu yn unig ac nid yw’n effeithio ar gymhwysedd ar gyfer y grant</w:t>
      </w:r>
      <w:r w:rsidRPr="001108B0">
        <w:rPr>
          <w:rFonts w:ascii="Open Sans" w:hAnsi="Open Sans" w:cs="Open Sans"/>
        </w:rPr>
        <w:t>.</w:t>
      </w:r>
    </w:p>
    <w:p w:rsidRPr="00B241DC" w:rsidR="003A4B22" w:rsidP="003A4B22" w:rsidRDefault="003A4B22" w14:paraId="4CFA51AA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Rhannu Gwybodaeth</w:t>
      </w:r>
    </w:p>
    <w:p w:rsidRPr="001108B0" w:rsidR="003A4B22" w:rsidP="003A4B22" w:rsidRDefault="003A4B22" w14:paraId="3A1BD042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Nod yr Hwb Cymunedol yw meithrin sgiliau ac adeiladu capasiti’r sector OLlAA</w:t>
      </w:r>
      <w:r w:rsidRPr="001108B0">
        <w:rPr>
          <w:rFonts w:ascii="Open Sans" w:hAnsi="Open Sans" w:cs="Open Sans"/>
        </w:rPr>
        <w:t xml:space="preserve"> </w:t>
      </w:r>
      <w:r>
        <w:rPr>
          <w:rFonts w:ascii="Open Sans" w:hAnsi="Open Sans" w:cs="Open Sans"/>
        </w:rPr>
        <w:t>a Threftadaeth cyfan</w:t>
      </w:r>
      <w:r w:rsidRPr="001108B0">
        <w:rPr>
          <w:rFonts w:ascii="Open Sans" w:hAnsi="Open Sans" w:cs="Open Sans"/>
        </w:rPr>
        <w:t>, a</w:t>
      </w:r>
      <w:r>
        <w:rPr>
          <w:rFonts w:ascii="Open Sans" w:hAnsi="Open Sans" w:cs="Open Sans"/>
        </w:rPr>
        <w:t xml:space="preserve"> dysgu o brofiadau’r sawl sy’n derbyn ein grantiau</w:t>
      </w:r>
      <w:r w:rsidRPr="001108B0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Bydd prosiectau a ariennir yn cael eu hannog i gyfrannu at weithgareddau creu a rhannu gwybodaeth</w:t>
      </w:r>
      <w:r w:rsidRPr="001108B0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gan gynnwys o bosibl ysgrifennu astudiaethau achos, cymryd rhan mewn seminarau effaith</w:t>
      </w:r>
      <w:r w:rsidRPr="001108B0">
        <w:rPr>
          <w:rFonts w:ascii="Open Sans" w:hAnsi="Open Sans" w:cs="Open Sans"/>
        </w:rPr>
        <w:t xml:space="preserve"> a</w:t>
      </w:r>
      <w:r>
        <w:rPr>
          <w:rFonts w:ascii="Open Sans" w:hAnsi="Open Sans" w:cs="Open Sans"/>
        </w:rPr>
        <w:t xml:space="preserve"> chefnogi’r gymuned archifau drwy rannu gwybodaeth a mentora</w:t>
      </w:r>
      <w:r w:rsidRPr="001108B0">
        <w:rPr>
          <w:rFonts w:ascii="Open Sans" w:hAnsi="Open Sans" w:cs="Open Sans"/>
        </w:rPr>
        <w:t>.</w:t>
      </w:r>
    </w:p>
    <w:p w:rsidRPr="00B15DC9" w:rsidR="003A4B22" w:rsidP="003A4B22" w:rsidRDefault="003A4B22" w14:paraId="58114439" w14:textId="77777777">
      <w:pPr>
        <w:rPr>
          <w:rFonts w:ascii="Open Sans" w:hAnsi="Open Sans" w:cs="Open Sans"/>
          <w:u w:val="single"/>
        </w:rPr>
      </w:pPr>
      <w:r>
        <w:rPr>
          <w:rFonts w:ascii="Open Sans" w:hAnsi="Open Sans" w:cs="Open Sans"/>
          <w:u w:val="single"/>
        </w:rPr>
        <w:t>Amodau Grantiau</w:t>
      </w:r>
    </w:p>
    <w:p w:rsidRPr="00DE5064" w:rsidR="003A4B22" w:rsidP="003A4B22" w:rsidRDefault="003A4B22" w14:paraId="29732D27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lastRenderedPageBreak/>
        <w:t xml:space="preserve">Bydd yn ofynnol i’r sawl sy’n derbyn grantiau gydymffurfio â </w:t>
      </w:r>
      <w:hyperlink w:tgtFrame="_blank" w:history="1" r:id="rId44">
        <w:r w:rsidRPr="00DE5064">
          <w:rPr>
            <w:rStyle w:val="Hyperlink"/>
            <w:rFonts w:ascii="Open Sans" w:hAnsi="Open Sans" w:cs="Open Sans"/>
          </w:rPr>
          <w:t>C</w:t>
        </w:r>
        <w:r>
          <w:rPr>
            <w:rStyle w:val="Hyperlink"/>
            <w:rFonts w:ascii="Open Sans" w:hAnsi="Open Sans" w:cs="Open Sans"/>
          </w:rPr>
          <w:t>ho</w:t>
        </w:r>
        <w:r w:rsidRPr="00DE5064">
          <w:rPr>
            <w:rStyle w:val="Hyperlink"/>
            <w:rFonts w:ascii="Open Sans" w:hAnsi="Open Sans" w:cs="Open Sans"/>
          </w:rPr>
          <w:t>d</w:t>
        </w:r>
        <w:r>
          <w:rPr>
            <w:rStyle w:val="Hyperlink"/>
            <w:rFonts w:ascii="Open Sans" w:hAnsi="Open Sans" w:cs="Open Sans"/>
          </w:rPr>
          <w:t xml:space="preserve"> Ymddygiad Derbynyddion Grantiau Cyffredinol y Llywodraeth</w:t>
        </w:r>
      </w:hyperlink>
      <w:r w:rsidRPr="00DE5064">
        <w:rPr>
          <w:rFonts w:ascii="Open Sans" w:hAnsi="Open Sans" w:cs="Open Sans"/>
        </w:rPr>
        <w:t> a</w:t>
      </w:r>
      <w:r>
        <w:rPr>
          <w:rFonts w:ascii="Open Sans" w:hAnsi="Open Sans" w:cs="Open Sans"/>
        </w:rPr>
        <w:t>’r holl ddeddfwriaeth berthnasol, yn ogystal â’r amodau monitro a gwerthuso a nodwyd uchod</w:t>
      </w:r>
      <w:r w:rsidRPr="00DE5064">
        <w:rPr>
          <w:rFonts w:ascii="Open Sans" w:hAnsi="Open Sans" w:cs="Open Sans"/>
        </w:rPr>
        <w:t xml:space="preserve">. </w:t>
      </w:r>
      <w:r>
        <w:rPr>
          <w:rFonts w:ascii="Open Sans" w:hAnsi="Open Sans" w:cs="Open Sans"/>
        </w:rPr>
        <w:t>Mae’n bosibl y bydd amodau ychwanegol wedi’u nodi yn y Cytundeb Ariannu Grant</w:t>
      </w:r>
      <w:r w:rsidRPr="00DE5064">
        <w:rPr>
          <w:rFonts w:ascii="Open Sans" w:hAnsi="Open Sans" w:cs="Open Sans"/>
        </w:rPr>
        <w:t>.</w:t>
      </w:r>
    </w:p>
    <w:p w:rsidRPr="00DE5064" w:rsidR="003A4B22" w:rsidP="003A4B22" w:rsidRDefault="003A4B22" w14:paraId="429800F7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Rhaid i’ch sefydliad gytuno i ddilyn proses chwythu’r chwiban os nad yw urddas, diogelwch, a llesiant defnyddwyr yn cael eu sicrhau</w:t>
      </w:r>
      <w:r w:rsidRPr="00DE5064">
        <w:rPr>
          <w:rFonts w:ascii="Open Sans" w:hAnsi="Open Sans" w:cs="Open Sans"/>
        </w:rPr>
        <w:t>.</w:t>
      </w:r>
    </w:p>
    <w:p w:rsidRPr="00DE5064" w:rsidR="003A4B22" w:rsidP="003A4B22" w:rsidRDefault="003A4B22" w14:paraId="5C69EEBA" w14:textId="77777777">
      <w:pPr>
        <w:rPr>
          <w:rFonts w:ascii="Open Sans" w:hAnsi="Open Sans" w:cs="Open Sans"/>
        </w:rPr>
      </w:pPr>
      <w:r>
        <w:rPr>
          <w:rFonts w:ascii="Open Sans" w:hAnsi="Open Sans" w:cs="Open Sans"/>
        </w:rPr>
        <w:t>Mae’n ofynnol hefyd i bawb sy’n derbyn grant ymddwyn yn foesegol</w:t>
      </w:r>
      <w:r w:rsidRPr="00DE5064">
        <w:rPr>
          <w:rFonts w:ascii="Open Sans" w:hAnsi="Open Sans" w:cs="Open Sans"/>
        </w:rPr>
        <w:t xml:space="preserve">, </w:t>
      </w:r>
      <w:r>
        <w:rPr>
          <w:rFonts w:ascii="Open Sans" w:hAnsi="Open Sans" w:cs="Open Sans"/>
        </w:rPr>
        <w:t>a dilyn y Saith Egwyddor Bywyd Cyhoeddus</w:t>
      </w:r>
      <w:r w:rsidRPr="00DE5064">
        <w:rPr>
          <w:rFonts w:ascii="Open Sans" w:hAnsi="Open Sans" w:cs="Open Sans"/>
        </w:rPr>
        <w:t>: </w:t>
      </w:r>
      <w:r w:rsidRPr="00210BC5">
        <w:rPr>
          <w:rFonts w:ascii="Open Sans" w:hAnsi="Open Sans" w:cs="Open Sans"/>
        </w:rPr>
        <w:t>Saith Egwyddor Bywyd Cyhoeddus – GOV.UK (www.gov.uk)</w:t>
      </w:r>
      <w:r w:rsidRPr="00DE5064">
        <w:rPr>
          <w:rFonts w:ascii="Open Sans" w:hAnsi="Open Sans" w:cs="Open Sans"/>
        </w:rPr>
        <w:t> a</w:t>
      </w:r>
      <w:r>
        <w:rPr>
          <w:rFonts w:ascii="Open Sans" w:hAnsi="Open Sans" w:cs="Open Sans"/>
        </w:rPr>
        <w:t xml:space="preserve"> gwneud dewisiadau cynaliadwy i leihau effaith prosiectau ar yr amgylchedd</w:t>
      </w:r>
      <w:r w:rsidRPr="00DE5064">
        <w:rPr>
          <w:rFonts w:ascii="Open Sans" w:hAnsi="Open Sans" w:cs="Open Sans"/>
        </w:rPr>
        <w:t>.</w:t>
      </w:r>
    </w:p>
    <w:p w:rsidR="004F69AB" w:rsidP="00757111" w:rsidRDefault="004F69AB" w14:paraId="4A110486" w14:textId="77777777">
      <w:pPr>
        <w:rPr>
          <w:rFonts w:ascii="Open Sans" w:hAnsi="Open Sans" w:cs="Open Sans"/>
        </w:rPr>
      </w:pPr>
    </w:p>
    <w:p w:rsidRPr="00E61946" w:rsidR="009953EA" w:rsidP="00757111" w:rsidRDefault="009953EA" w14:paraId="41AAA21F" w14:textId="13DAC819">
      <w:pPr>
        <w:rPr>
          <w:rFonts w:ascii="Open Sans" w:hAnsi="Open Sans" w:cs="Open Sans"/>
        </w:rPr>
      </w:pPr>
    </w:p>
    <w:sectPr w:rsidRPr="00E61946" w:rsidR="009953EA">
      <w:headerReference w:type="default" r:id="rId45"/>
      <w:pgSz w:w="11906" w:h="16838" w:orient="portrait"/>
      <w:pgMar w:top="1440" w:right="1440" w:bottom="1440" w:left="1440" w:header="708" w:footer="708" w:gutter="0"/>
      <w:cols w:space="708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nitials="SA" w:author="Anstee de Mas, Sophie" w:date="2025-08-12T17:24:00Z" w:id="3">
    <w:p w:rsidR="009F78B6" w:rsidP="009F78B6" w:rsidRDefault="009F78B6" w14:paraId="240E0955" w14:textId="53DA6586">
      <w:pPr>
        <w:pStyle w:val="CommentText"/>
      </w:pPr>
      <w:r>
        <w:rPr>
          <w:rStyle w:val="CommentReference"/>
        </w:rPr>
        <w:annotationRef/>
      </w:r>
      <w:r>
        <w:t>These will all be button links to either application forms or assessment criteria pages</w:t>
      </w:r>
    </w:p>
  </w:comment>
  <w:comment w:initials="JH" w:author="Hodgson, James" w:date="2025-08-15T08:36:00Z" w:id="7">
    <w:p w:rsidR="0090044E" w:rsidP="0090044E" w:rsidRDefault="0090044E" w14:paraId="6AAD5B8F" w14:textId="77777777">
      <w:pPr>
        <w:pStyle w:val="CommentText"/>
      </w:pPr>
      <w:r>
        <w:rPr>
          <w:rStyle w:val="CommentReference"/>
        </w:rPr>
        <w:annotationRef/>
      </w:r>
      <w:r>
        <w:t xml:space="preserve">See above re: Weighting. </w:t>
      </w:r>
      <w:r>
        <w:br/>
      </w:r>
      <w:r>
        <w:br/>
        <w:t xml:space="preserve">Question: If the grant is designed to focus on smaller organisations/ grassroots - will the panel preference applications from smaller organisations? </w:t>
      </w:r>
    </w:p>
  </w:comment>
  <w:comment w:initials="SH" w:author="Staynor, Holly" w:date="2025-08-15T15:16:00Z" w:id="9">
    <w:p w:rsidR="00E47945" w:rsidRDefault="00E47945" w14:paraId="58A93F7E" w14:textId="386F182A">
      <w:pPr>
        <w:pStyle w:val="CommentText"/>
      </w:pPr>
      <w:r>
        <w:rPr>
          <w:rStyle w:val="CommentReference"/>
        </w:rPr>
        <w:annotationRef/>
      </w:r>
      <w:r w:rsidRPr="52C3D878">
        <w:t>Is any type and topic of research in scope?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240E0955" w15:done="0"/>
  <w15:commentEx w15:paraId="6AAD5B8F" w15:done="0"/>
  <w15:commentEx w15:paraId="58A93F7E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2055E01D" w16cex:dateUtc="2025-08-12T16:24:00Z"/>
  <w16cex:commentExtensible w16cex:durableId="7FE619AF" w16cex:dateUtc="2025-08-15T07:36:00Z"/>
  <w16cex:commentExtensible w16cex:durableId="362D05DB" w16cex:dateUtc="2025-08-15T14:16:00Z">
    <w16cex:extLst>
      <w16:ext w16:uri="{CE6994B0-6A32-4C9F-8C6B-6E91EDA988CE}">
        <cr:reactions xmlns:cr="http://schemas.microsoft.com/office/comments/2020/reactions">
          <cr:reaction reactionType="1">
            <cr:reactionInfo dateUtc="2025-08-19T15:20:19Z">
              <cr:user userId="S::Sophie.AnsteedeMas@nationalarchives.gov.uk::f64a3931-3565-42d6-9a11-e8e8a2d543fb" userProvider="AD" userName="Anstee de Mas, Sophie"/>
            </cr:reactionInfo>
          </cr:reaction>
        </cr:reactions>
      </w16:ext>
    </w16cex:extLst>
  </w16cex:commentExtensible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240E0955" w16cid:durableId="2055E01D"/>
  <w16cid:commentId w16cid:paraId="6AAD5B8F" w16cid:durableId="7FE619AF"/>
  <w16cid:commentId w16cid:paraId="58A93F7E" w16cid:durableId="362D05DB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:rsidR="006841B8" w:rsidP="00BE4221" w:rsidRDefault="006841B8" w14:paraId="5CC150EB" w14:textId="77777777">
      <w:pPr>
        <w:spacing w:after="0" w:line="240" w:lineRule="auto"/>
      </w:pPr>
      <w:r>
        <w:separator/>
      </w:r>
    </w:p>
  </w:endnote>
  <w:endnote w:type="continuationSeparator" w:id="0">
    <w:p w:rsidR="006841B8" w:rsidP="00BE4221" w:rsidRDefault="006841B8" w14:paraId="5C054DF9" w14:textId="77777777">
      <w:pPr>
        <w:spacing w:after="0" w:line="240" w:lineRule="auto"/>
      </w:pPr>
      <w:r>
        <w:continuationSeparator/>
      </w:r>
    </w:p>
  </w:endnote>
  <w:endnote w:type="continuationNotice" w:id="1">
    <w:p w:rsidR="006841B8" w:rsidRDefault="006841B8" w14:paraId="1024B785" w14:textId="77777777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Open Sans">
    <w:altName w:val="Segoe UI"/>
    <w:charset w:val="00"/>
    <w:family w:val="swiss"/>
    <w:pitch w:val="variable"/>
    <w:sig w:usb0="E00002EF" w:usb1="4000205B" w:usb2="00000028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Gothic">
    <w:altName w:val="游ゴシック"/>
    <w:panose1 w:val="020B0400000000000000"/>
    <w:charset w:val="80"/>
    <w:family w:val="swiss"/>
    <w:pitch w:val="variable"/>
    <w:sig w:usb0="E00002FF" w:usb1="2AC7FDFF" w:usb2="00000016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Roboto Mono">
    <w:charset w:val="00"/>
    <w:family w:val="modern"/>
    <w:pitch w:val="fixed"/>
    <w:sig w:usb0="E00002FF" w:usb1="1000205B" w:usb2="00000020" w:usb3="00000000" w:csb0="000001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:rsidR="006841B8" w:rsidP="00BE4221" w:rsidRDefault="006841B8" w14:paraId="72EE9DDA" w14:textId="77777777">
      <w:pPr>
        <w:spacing w:after="0" w:line="240" w:lineRule="auto"/>
      </w:pPr>
      <w:r>
        <w:separator/>
      </w:r>
    </w:p>
  </w:footnote>
  <w:footnote w:type="continuationSeparator" w:id="0">
    <w:p w:rsidR="006841B8" w:rsidP="00BE4221" w:rsidRDefault="006841B8" w14:paraId="4C1281E8" w14:textId="77777777">
      <w:pPr>
        <w:spacing w:after="0" w:line="240" w:lineRule="auto"/>
      </w:pPr>
      <w:r>
        <w:continuationSeparator/>
      </w:r>
    </w:p>
  </w:footnote>
  <w:footnote w:type="continuationNotice" w:id="1">
    <w:p w:rsidR="006841B8" w:rsidRDefault="006841B8" w14:paraId="2E23569E" w14:textId="77777777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Pr="00BE4221" w:rsidR="00BE4221" w:rsidP="00BE4221" w:rsidRDefault="00C548AE" w14:paraId="7A32C10B" w14:textId="54FF7A46">
    <w:pPr>
      <w:rPr>
        <w:rFonts w:ascii="Roboto Mono" w:hAnsi="Roboto Mono"/>
      </w:rPr>
    </w:pPr>
    <w:r>
      <w:rPr>
        <w:rFonts w:ascii="Roboto Mono" w:hAnsi="Roboto Mono"/>
      </w:rPr>
      <w:t>Mannau</w:t>
    </w:r>
    <w:r w:rsidRPr="00BE4221" w:rsidR="00BE4221">
      <w:rPr>
        <w:rFonts w:ascii="Roboto Mono" w:hAnsi="Roboto Mono"/>
      </w:rPr>
      <w:t xml:space="preserve">, </w:t>
    </w:r>
    <w:r>
      <w:rPr>
        <w:rFonts w:ascii="Roboto Mono" w:hAnsi="Roboto Mono"/>
      </w:rPr>
      <w:t>Lleoedd a Pherthyn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C5A068B"/>
    <w:multiLevelType w:val="multilevel"/>
    <w:tmpl w:val="7892E7F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1" w15:restartNumberingAfterBreak="0">
    <w:nsid w:val="1F540FEF"/>
    <w:multiLevelType w:val="multilevel"/>
    <w:tmpl w:val="057806A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2" w15:restartNumberingAfterBreak="0">
    <w:nsid w:val="3CD87257"/>
    <w:multiLevelType w:val="hybridMultilevel"/>
    <w:tmpl w:val="90BE3484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3" w15:restartNumberingAfterBreak="0">
    <w:nsid w:val="41546777"/>
    <w:multiLevelType w:val="multilevel"/>
    <w:tmpl w:val="04882E6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4" w15:restartNumberingAfterBreak="0">
    <w:nsid w:val="41EE046B"/>
    <w:multiLevelType w:val="multilevel"/>
    <w:tmpl w:val="58866D9E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7200"/>
        </w:tabs>
        <w:ind w:left="7200" w:hanging="360"/>
      </w:pPr>
      <w:rPr>
        <w:rFonts w:hint="default" w:ascii="Symbol" w:hAnsi="Symbol"/>
        <w:sz w:val="20"/>
      </w:rPr>
    </w:lvl>
  </w:abstractNum>
  <w:abstractNum w:abstractNumId="5" w15:restartNumberingAfterBreak="0">
    <w:nsid w:val="43A713FF"/>
    <w:multiLevelType w:val="multilevel"/>
    <w:tmpl w:val="C4B045C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6" w15:restartNumberingAfterBreak="0">
    <w:nsid w:val="57180639"/>
    <w:multiLevelType w:val="multilevel"/>
    <w:tmpl w:val="BDA63CD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7" w15:restartNumberingAfterBreak="0">
    <w:nsid w:val="598D4800"/>
    <w:multiLevelType w:val="hybridMultilevel"/>
    <w:tmpl w:val="015C89C4"/>
    <w:lvl w:ilvl="0" w:tplc="45A2B50C">
      <w:numFmt w:val="bullet"/>
      <w:lvlText w:val="-"/>
      <w:lvlJc w:val="left"/>
      <w:pPr>
        <w:ind w:left="720" w:hanging="360"/>
      </w:pPr>
      <w:rPr>
        <w:rFonts w:hint="default" w:ascii="Open Sans" w:hAnsi="Open Sans" w:cs="Open Sans" w:eastAsiaTheme="minorHAnsi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8" w15:restartNumberingAfterBreak="0">
    <w:nsid w:val="5F1D2935"/>
    <w:multiLevelType w:val="hybridMultilevel"/>
    <w:tmpl w:val="F0849528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9" w15:restartNumberingAfterBreak="0">
    <w:nsid w:val="60630DBD"/>
    <w:multiLevelType w:val="hybridMultilevel"/>
    <w:tmpl w:val="9A380270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0" w15:restartNumberingAfterBreak="0">
    <w:nsid w:val="67032BED"/>
    <w:multiLevelType w:val="multilevel"/>
    <w:tmpl w:val="9AB0C2A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11" w15:restartNumberingAfterBreak="0">
    <w:nsid w:val="6C165E0F"/>
    <w:multiLevelType w:val="hybridMultilevel"/>
    <w:tmpl w:val="6E484828"/>
    <w:lvl w:ilvl="0" w:tplc="45A2B50C">
      <w:numFmt w:val="bullet"/>
      <w:lvlText w:val="-"/>
      <w:lvlJc w:val="left"/>
      <w:pPr>
        <w:ind w:left="1440" w:hanging="360"/>
      </w:pPr>
      <w:rPr>
        <w:rFonts w:hint="default" w:ascii="Open Sans" w:hAnsi="Open Sans" w:cs="Open Sans" w:eastAsiaTheme="minorHAnsi"/>
      </w:rPr>
    </w:lvl>
    <w:lvl w:ilvl="1" w:tplc="08090003">
      <w:start w:val="1"/>
      <w:numFmt w:val="bullet"/>
      <w:lvlText w:val="o"/>
      <w:lvlJc w:val="left"/>
      <w:pPr>
        <w:ind w:left="216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88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360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432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504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76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648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7200" w:hanging="360"/>
      </w:pPr>
      <w:rPr>
        <w:rFonts w:hint="default" w:ascii="Wingdings" w:hAnsi="Wingdings"/>
      </w:rPr>
    </w:lvl>
  </w:abstractNum>
  <w:abstractNum w:abstractNumId="12" w15:restartNumberingAfterBreak="0">
    <w:nsid w:val="6D81335B"/>
    <w:multiLevelType w:val="multilevel"/>
    <w:tmpl w:val="A93E43B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13" w15:restartNumberingAfterBreak="0">
    <w:nsid w:val="71A5255D"/>
    <w:multiLevelType w:val="multilevel"/>
    <w:tmpl w:val="1C4E461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</w:abstractNum>
  <w:abstractNum w:abstractNumId="14" w15:restartNumberingAfterBreak="0">
    <w:nsid w:val="74FC2663"/>
    <w:multiLevelType w:val="multilevel"/>
    <w:tmpl w:val="CDC0D4CC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hint="default" w:ascii="Symbol" w:hAnsi="Symbol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hint="default" w:ascii="Symbol" w:hAnsi="Symbol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hint="default" w:ascii="Symbol" w:hAnsi="Symbol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hint="default" w:ascii="Symbol" w:hAnsi="Symbol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hint="default" w:ascii="Symbol" w:hAnsi="Symbol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7200"/>
        </w:tabs>
        <w:ind w:left="7200" w:hanging="360"/>
      </w:pPr>
      <w:rPr>
        <w:rFonts w:hint="default" w:ascii="Symbol" w:hAnsi="Symbol"/>
        <w:sz w:val="20"/>
      </w:rPr>
    </w:lvl>
  </w:abstractNum>
  <w:abstractNum w:abstractNumId="15" w15:restartNumberingAfterBreak="0">
    <w:nsid w:val="79B72845"/>
    <w:multiLevelType w:val="multilevel"/>
    <w:tmpl w:val="49E430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hint="default" w:ascii="Courier New" w:hAnsi="Courier New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hint="default" w:ascii="Wingdings" w:hAnsi="Wingdings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hint="default" w:ascii="Wingdings" w:hAnsi="Wingdings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hint="default" w:ascii="Wingdings" w:hAnsi="Wingdings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hint="default" w:ascii="Wingdings" w:hAnsi="Wingdings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hint="default" w:ascii="Wingdings" w:hAnsi="Wingdings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hint="default" w:ascii="Wingdings" w:hAnsi="Wingdings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hint="default" w:ascii="Wingdings" w:hAnsi="Wingdings"/>
        <w:sz w:val="20"/>
      </w:rPr>
    </w:lvl>
  </w:abstractNum>
  <w:num w:numId="1" w16cid:durableId="1518763800">
    <w:abstractNumId w:val="7"/>
  </w:num>
  <w:num w:numId="2" w16cid:durableId="1376812601">
    <w:abstractNumId w:val="4"/>
  </w:num>
  <w:num w:numId="3" w16cid:durableId="143663241">
    <w:abstractNumId w:val="14"/>
  </w:num>
  <w:num w:numId="4" w16cid:durableId="450973950">
    <w:abstractNumId w:val="15"/>
  </w:num>
  <w:num w:numId="5" w16cid:durableId="372466523">
    <w:abstractNumId w:val="11"/>
  </w:num>
  <w:num w:numId="6" w16cid:durableId="1683239518">
    <w:abstractNumId w:val="1"/>
  </w:num>
  <w:num w:numId="7" w16cid:durableId="1537155763">
    <w:abstractNumId w:val="13"/>
  </w:num>
  <w:num w:numId="8" w16cid:durableId="2046365388">
    <w:abstractNumId w:val="10"/>
  </w:num>
  <w:num w:numId="9" w16cid:durableId="320238316">
    <w:abstractNumId w:val="8"/>
  </w:num>
  <w:num w:numId="10" w16cid:durableId="913583449">
    <w:abstractNumId w:val="0"/>
  </w:num>
  <w:num w:numId="11" w16cid:durableId="46535258">
    <w:abstractNumId w:val="12"/>
  </w:num>
  <w:num w:numId="12" w16cid:durableId="922880522">
    <w:abstractNumId w:val="5"/>
  </w:num>
  <w:num w:numId="13" w16cid:durableId="864289302">
    <w:abstractNumId w:val="6"/>
  </w:num>
  <w:num w:numId="14" w16cid:durableId="1721173161">
    <w:abstractNumId w:val="3"/>
  </w:num>
  <w:num w:numId="15" w16cid:durableId="521209875">
    <w:abstractNumId w:val="9"/>
  </w:num>
  <w:num w:numId="16" w16cid:durableId="477261635">
    <w:abstractNumId w:val="2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Anstee de Mas, Sophie">
    <w15:presenceInfo w15:providerId="AD" w15:userId="S::Sophie.AnsteedeMas@nationalarchives.gov.uk::f64a3931-3565-42d6-9a11-e8e8a2d543fb"/>
  </w15:person>
  <w15:person w15:author="Hodgson, James">
    <w15:presenceInfo w15:providerId="AD" w15:userId="S::James.Hodgson@nationalarchives.gov.uk::a6a1ad79-038b-46f1-9763-c92d35d03857"/>
  </w15:person>
  <w15:person w15:author="Staynor, Holly">
    <w15:presenceInfo w15:providerId="AD" w15:userId="S::holly.staynor@nationalarchives.gov.uk::5e40fee9-77f2-4baf-9bf0-8af605475a63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204"/>
  <w:trackRevisions w:val="false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E4221"/>
    <w:rsid w:val="00001584"/>
    <w:rsid w:val="0000396A"/>
    <w:rsid w:val="00004632"/>
    <w:rsid w:val="000054CE"/>
    <w:rsid w:val="0000649C"/>
    <w:rsid w:val="00006D9B"/>
    <w:rsid w:val="00011CD2"/>
    <w:rsid w:val="00015C95"/>
    <w:rsid w:val="000210DC"/>
    <w:rsid w:val="00024EDC"/>
    <w:rsid w:val="00026945"/>
    <w:rsid w:val="0003434D"/>
    <w:rsid w:val="0003782C"/>
    <w:rsid w:val="00053E17"/>
    <w:rsid w:val="00063579"/>
    <w:rsid w:val="00070BF7"/>
    <w:rsid w:val="00075C2F"/>
    <w:rsid w:val="000775C4"/>
    <w:rsid w:val="0007764D"/>
    <w:rsid w:val="00084325"/>
    <w:rsid w:val="0008518D"/>
    <w:rsid w:val="0008542C"/>
    <w:rsid w:val="000869A4"/>
    <w:rsid w:val="00086FAA"/>
    <w:rsid w:val="000923D2"/>
    <w:rsid w:val="000925DE"/>
    <w:rsid w:val="00093C48"/>
    <w:rsid w:val="00093D8C"/>
    <w:rsid w:val="000965AF"/>
    <w:rsid w:val="000A4013"/>
    <w:rsid w:val="000A4BF5"/>
    <w:rsid w:val="000B3CBA"/>
    <w:rsid w:val="000B3E78"/>
    <w:rsid w:val="000B5856"/>
    <w:rsid w:val="000C070E"/>
    <w:rsid w:val="000C62E5"/>
    <w:rsid w:val="000D027C"/>
    <w:rsid w:val="000D02F0"/>
    <w:rsid w:val="000D0F75"/>
    <w:rsid w:val="000D64A0"/>
    <w:rsid w:val="000D78FE"/>
    <w:rsid w:val="000E113A"/>
    <w:rsid w:val="000E647D"/>
    <w:rsid w:val="000F0087"/>
    <w:rsid w:val="000F0467"/>
    <w:rsid w:val="000F547C"/>
    <w:rsid w:val="000F6E66"/>
    <w:rsid w:val="00101D91"/>
    <w:rsid w:val="001108B0"/>
    <w:rsid w:val="001112F1"/>
    <w:rsid w:val="00120DC8"/>
    <w:rsid w:val="00122DEA"/>
    <w:rsid w:val="00125C2E"/>
    <w:rsid w:val="001318FA"/>
    <w:rsid w:val="00133358"/>
    <w:rsid w:val="00136B90"/>
    <w:rsid w:val="00140FB1"/>
    <w:rsid w:val="0014415A"/>
    <w:rsid w:val="001450BE"/>
    <w:rsid w:val="00146A0D"/>
    <w:rsid w:val="00147B83"/>
    <w:rsid w:val="001525DA"/>
    <w:rsid w:val="001532F6"/>
    <w:rsid w:val="001536A9"/>
    <w:rsid w:val="00155297"/>
    <w:rsid w:val="00156971"/>
    <w:rsid w:val="00157C24"/>
    <w:rsid w:val="00157E5A"/>
    <w:rsid w:val="00162C24"/>
    <w:rsid w:val="0016341A"/>
    <w:rsid w:val="001728A7"/>
    <w:rsid w:val="001840B7"/>
    <w:rsid w:val="001917DE"/>
    <w:rsid w:val="00193DE9"/>
    <w:rsid w:val="00194629"/>
    <w:rsid w:val="0019677E"/>
    <w:rsid w:val="00197D7C"/>
    <w:rsid w:val="001A1A66"/>
    <w:rsid w:val="001A3C9E"/>
    <w:rsid w:val="001A3F1C"/>
    <w:rsid w:val="001A3F74"/>
    <w:rsid w:val="001A5B74"/>
    <w:rsid w:val="001B0896"/>
    <w:rsid w:val="001B3693"/>
    <w:rsid w:val="001C36EB"/>
    <w:rsid w:val="001D3138"/>
    <w:rsid w:val="001D55F0"/>
    <w:rsid w:val="001D5E6E"/>
    <w:rsid w:val="001E2579"/>
    <w:rsid w:val="001E3A1E"/>
    <w:rsid w:val="001E566F"/>
    <w:rsid w:val="001E7DA7"/>
    <w:rsid w:val="001F2FB7"/>
    <w:rsid w:val="00201D4C"/>
    <w:rsid w:val="00202DD5"/>
    <w:rsid w:val="00205C65"/>
    <w:rsid w:val="00205F08"/>
    <w:rsid w:val="00207D65"/>
    <w:rsid w:val="00210BC5"/>
    <w:rsid w:val="00210DE0"/>
    <w:rsid w:val="00211D6E"/>
    <w:rsid w:val="002138E4"/>
    <w:rsid w:val="00220606"/>
    <w:rsid w:val="0022150B"/>
    <w:rsid w:val="00221A6A"/>
    <w:rsid w:val="00223055"/>
    <w:rsid w:val="0022362B"/>
    <w:rsid w:val="00223B6E"/>
    <w:rsid w:val="0022494E"/>
    <w:rsid w:val="00225233"/>
    <w:rsid w:val="00225303"/>
    <w:rsid w:val="00231348"/>
    <w:rsid w:val="0023500F"/>
    <w:rsid w:val="002354D9"/>
    <w:rsid w:val="00236639"/>
    <w:rsid w:val="002415A5"/>
    <w:rsid w:val="00241C22"/>
    <w:rsid w:val="00242A0E"/>
    <w:rsid w:val="00244040"/>
    <w:rsid w:val="002446E4"/>
    <w:rsid w:val="00247696"/>
    <w:rsid w:val="00247A95"/>
    <w:rsid w:val="00250472"/>
    <w:rsid w:val="002523AF"/>
    <w:rsid w:val="00252828"/>
    <w:rsid w:val="002643EA"/>
    <w:rsid w:val="00265481"/>
    <w:rsid w:val="00265834"/>
    <w:rsid w:val="00266308"/>
    <w:rsid w:val="00267425"/>
    <w:rsid w:val="002734B7"/>
    <w:rsid w:val="002743EF"/>
    <w:rsid w:val="002745CF"/>
    <w:rsid w:val="0027554A"/>
    <w:rsid w:val="0027574A"/>
    <w:rsid w:val="00277772"/>
    <w:rsid w:val="002811A4"/>
    <w:rsid w:val="00284F39"/>
    <w:rsid w:val="00285F7F"/>
    <w:rsid w:val="00290FC1"/>
    <w:rsid w:val="00293591"/>
    <w:rsid w:val="0029537C"/>
    <w:rsid w:val="0029760E"/>
    <w:rsid w:val="00297DF1"/>
    <w:rsid w:val="002B52DB"/>
    <w:rsid w:val="002B57E7"/>
    <w:rsid w:val="002C2E49"/>
    <w:rsid w:val="002C6F47"/>
    <w:rsid w:val="002D099C"/>
    <w:rsid w:val="002D0A75"/>
    <w:rsid w:val="002D1AF3"/>
    <w:rsid w:val="002D3DB7"/>
    <w:rsid w:val="002D5986"/>
    <w:rsid w:val="002E0673"/>
    <w:rsid w:val="002E7DB1"/>
    <w:rsid w:val="002F177A"/>
    <w:rsid w:val="002F26E5"/>
    <w:rsid w:val="002F6332"/>
    <w:rsid w:val="002F75D6"/>
    <w:rsid w:val="00303914"/>
    <w:rsid w:val="003072A5"/>
    <w:rsid w:val="00311363"/>
    <w:rsid w:val="0031139E"/>
    <w:rsid w:val="0031295A"/>
    <w:rsid w:val="003156F2"/>
    <w:rsid w:val="00323499"/>
    <w:rsid w:val="00330C53"/>
    <w:rsid w:val="003327D9"/>
    <w:rsid w:val="003372C3"/>
    <w:rsid w:val="00337D5A"/>
    <w:rsid w:val="00342738"/>
    <w:rsid w:val="0034325D"/>
    <w:rsid w:val="00347424"/>
    <w:rsid w:val="00347AD0"/>
    <w:rsid w:val="00356D9C"/>
    <w:rsid w:val="003575B0"/>
    <w:rsid w:val="00357991"/>
    <w:rsid w:val="00373495"/>
    <w:rsid w:val="003737CB"/>
    <w:rsid w:val="003771B4"/>
    <w:rsid w:val="00382C37"/>
    <w:rsid w:val="00384234"/>
    <w:rsid w:val="00387C0E"/>
    <w:rsid w:val="003A4B22"/>
    <w:rsid w:val="003A63BC"/>
    <w:rsid w:val="003B2625"/>
    <w:rsid w:val="003B3235"/>
    <w:rsid w:val="003B5156"/>
    <w:rsid w:val="003B6549"/>
    <w:rsid w:val="003B7A54"/>
    <w:rsid w:val="003C41BB"/>
    <w:rsid w:val="003C6175"/>
    <w:rsid w:val="003C6A67"/>
    <w:rsid w:val="003C7BDB"/>
    <w:rsid w:val="003D5C3B"/>
    <w:rsid w:val="003D6193"/>
    <w:rsid w:val="003D6555"/>
    <w:rsid w:val="003D7A65"/>
    <w:rsid w:val="003F005F"/>
    <w:rsid w:val="003F366B"/>
    <w:rsid w:val="003F62FB"/>
    <w:rsid w:val="003F733E"/>
    <w:rsid w:val="004022D2"/>
    <w:rsid w:val="00402783"/>
    <w:rsid w:val="004057C7"/>
    <w:rsid w:val="0041125D"/>
    <w:rsid w:val="00416F8E"/>
    <w:rsid w:val="0041795E"/>
    <w:rsid w:val="00421DD8"/>
    <w:rsid w:val="004227F9"/>
    <w:rsid w:val="004237A2"/>
    <w:rsid w:val="0042620F"/>
    <w:rsid w:val="00434F48"/>
    <w:rsid w:val="00436D32"/>
    <w:rsid w:val="00440CF2"/>
    <w:rsid w:val="00442EFD"/>
    <w:rsid w:val="0045168D"/>
    <w:rsid w:val="00451F5D"/>
    <w:rsid w:val="00460873"/>
    <w:rsid w:val="004653F7"/>
    <w:rsid w:val="00477EA1"/>
    <w:rsid w:val="00484E72"/>
    <w:rsid w:val="00490E30"/>
    <w:rsid w:val="00492608"/>
    <w:rsid w:val="004936EC"/>
    <w:rsid w:val="00494302"/>
    <w:rsid w:val="00494ACE"/>
    <w:rsid w:val="00494F75"/>
    <w:rsid w:val="00497A85"/>
    <w:rsid w:val="004A0888"/>
    <w:rsid w:val="004A1BA3"/>
    <w:rsid w:val="004A2EFE"/>
    <w:rsid w:val="004A4663"/>
    <w:rsid w:val="004B5CFE"/>
    <w:rsid w:val="004C017A"/>
    <w:rsid w:val="004C5963"/>
    <w:rsid w:val="004D232B"/>
    <w:rsid w:val="004D2A0F"/>
    <w:rsid w:val="004E1DC0"/>
    <w:rsid w:val="004E6788"/>
    <w:rsid w:val="004E7BBD"/>
    <w:rsid w:val="004F1C0E"/>
    <w:rsid w:val="004F2A38"/>
    <w:rsid w:val="004F52EA"/>
    <w:rsid w:val="004F5D64"/>
    <w:rsid w:val="004F69AB"/>
    <w:rsid w:val="00503DE1"/>
    <w:rsid w:val="00504419"/>
    <w:rsid w:val="00505F7D"/>
    <w:rsid w:val="0051481A"/>
    <w:rsid w:val="00515D70"/>
    <w:rsid w:val="00520329"/>
    <w:rsid w:val="005203A5"/>
    <w:rsid w:val="0052051F"/>
    <w:rsid w:val="00527FC9"/>
    <w:rsid w:val="005323F9"/>
    <w:rsid w:val="0053668E"/>
    <w:rsid w:val="00541CE1"/>
    <w:rsid w:val="00542CB0"/>
    <w:rsid w:val="00545139"/>
    <w:rsid w:val="00555EA0"/>
    <w:rsid w:val="00562025"/>
    <w:rsid w:val="0056271C"/>
    <w:rsid w:val="005755C2"/>
    <w:rsid w:val="005778D6"/>
    <w:rsid w:val="00581CF1"/>
    <w:rsid w:val="0058509C"/>
    <w:rsid w:val="00591F78"/>
    <w:rsid w:val="00592552"/>
    <w:rsid w:val="005968CE"/>
    <w:rsid w:val="00596E79"/>
    <w:rsid w:val="00596F22"/>
    <w:rsid w:val="00597494"/>
    <w:rsid w:val="005A2376"/>
    <w:rsid w:val="005A33FB"/>
    <w:rsid w:val="005A4E01"/>
    <w:rsid w:val="005B50A5"/>
    <w:rsid w:val="005B7502"/>
    <w:rsid w:val="005C1158"/>
    <w:rsid w:val="005C48BE"/>
    <w:rsid w:val="005D1AC3"/>
    <w:rsid w:val="005D54E2"/>
    <w:rsid w:val="005D7A34"/>
    <w:rsid w:val="005E0656"/>
    <w:rsid w:val="005E404A"/>
    <w:rsid w:val="005E5D18"/>
    <w:rsid w:val="005E68B1"/>
    <w:rsid w:val="005E7A0F"/>
    <w:rsid w:val="00601D31"/>
    <w:rsid w:val="006054DF"/>
    <w:rsid w:val="00606020"/>
    <w:rsid w:val="006135E3"/>
    <w:rsid w:val="00613FE3"/>
    <w:rsid w:val="0061544B"/>
    <w:rsid w:val="0062202E"/>
    <w:rsid w:val="00624293"/>
    <w:rsid w:val="00625DE9"/>
    <w:rsid w:val="006360B1"/>
    <w:rsid w:val="006414A5"/>
    <w:rsid w:val="006474B0"/>
    <w:rsid w:val="006519C3"/>
    <w:rsid w:val="00651AA6"/>
    <w:rsid w:val="006601C5"/>
    <w:rsid w:val="00660EDE"/>
    <w:rsid w:val="00666956"/>
    <w:rsid w:val="006715CC"/>
    <w:rsid w:val="00673ACD"/>
    <w:rsid w:val="0068030E"/>
    <w:rsid w:val="0068119B"/>
    <w:rsid w:val="00681FC9"/>
    <w:rsid w:val="00682117"/>
    <w:rsid w:val="006841B8"/>
    <w:rsid w:val="00684ACD"/>
    <w:rsid w:val="006969F8"/>
    <w:rsid w:val="006A1976"/>
    <w:rsid w:val="006A4E83"/>
    <w:rsid w:val="006B020F"/>
    <w:rsid w:val="006B5CDB"/>
    <w:rsid w:val="006B7BF2"/>
    <w:rsid w:val="006C212F"/>
    <w:rsid w:val="006C59A6"/>
    <w:rsid w:val="006D10C4"/>
    <w:rsid w:val="006D20E1"/>
    <w:rsid w:val="006D22F6"/>
    <w:rsid w:val="006D58BA"/>
    <w:rsid w:val="006D5A92"/>
    <w:rsid w:val="006D5B3C"/>
    <w:rsid w:val="006D787E"/>
    <w:rsid w:val="006D7BB5"/>
    <w:rsid w:val="006E48E0"/>
    <w:rsid w:val="006E58BC"/>
    <w:rsid w:val="007178F9"/>
    <w:rsid w:val="00721C94"/>
    <w:rsid w:val="00723863"/>
    <w:rsid w:val="0072499A"/>
    <w:rsid w:val="00724E3F"/>
    <w:rsid w:val="00733C0A"/>
    <w:rsid w:val="00734F6A"/>
    <w:rsid w:val="00736AD8"/>
    <w:rsid w:val="0074041E"/>
    <w:rsid w:val="00752F66"/>
    <w:rsid w:val="00755DDD"/>
    <w:rsid w:val="00756135"/>
    <w:rsid w:val="00756987"/>
    <w:rsid w:val="00756F35"/>
    <w:rsid w:val="00757111"/>
    <w:rsid w:val="007649FB"/>
    <w:rsid w:val="007653C1"/>
    <w:rsid w:val="007710CC"/>
    <w:rsid w:val="0077292F"/>
    <w:rsid w:val="00775D5C"/>
    <w:rsid w:val="0078118A"/>
    <w:rsid w:val="00784A62"/>
    <w:rsid w:val="007861C9"/>
    <w:rsid w:val="007A5E74"/>
    <w:rsid w:val="007A6F6A"/>
    <w:rsid w:val="007B1BC3"/>
    <w:rsid w:val="007B5E38"/>
    <w:rsid w:val="007B6A45"/>
    <w:rsid w:val="007C0B47"/>
    <w:rsid w:val="007C549A"/>
    <w:rsid w:val="007C7AD4"/>
    <w:rsid w:val="007E389D"/>
    <w:rsid w:val="007F0B47"/>
    <w:rsid w:val="00810002"/>
    <w:rsid w:val="0081039B"/>
    <w:rsid w:val="008122C0"/>
    <w:rsid w:val="008138C0"/>
    <w:rsid w:val="0081480B"/>
    <w:rsid w:val="00821E1E"/>
    <w:rsid w:val="00831F12"/>
    <w:rsid w:val="00831FDC"/>
    <w:rsid w:val="00832291"/>
    <w:rsid w:val="0083347A"/>
    <w:rsid w:val="008345A3"/>
    <w:rsid w:val="0083518F"/>
    <w:rsid w:val="008423AC"/>
    <w:rsid w:val="00842698"/>
    <w:rsid w:val="0084292F"/>
    <w:rsid w:val="00842A0D"/>
    <w:rsid w:val="008475DB"/>
    <w:rsid w:val="008475E7"/>
    <w:rsid w:val="00853A8C"/>
    <w:rsid w:val="00860BA7"/>
    <w:rsid w:val="00864CC8"/>
    <w:rsid w:val="00865624"/>
    <w:rsid w:val="00865866"/>
    <w:rsid w:val="00865C04"/>
    <w:rsid w:val="0086713D"/>
    <w:rsid w:val="008721D5"/>
    <w:rsid w:val="0087306A"/>
    <w:rsid w:val="008752BB"/>
    <w:rsid w:val="00875C32"/>
    <w:rsid w:val="00881E2A"/>
    <w:rsid w:val="00882AC3"/>
    <w:rsid w:val="00890266"/>
    <w:rsid w:val="00891D69"/>
    <w:rsid w:val="00897624"/>
    <w:rsid w:val="008A596E"/>
    <w:rsid w:val="008B0AE3"/>
    <w:rsid w:val="008B0BBF"/>
    <w:rsid w:val="008B1B5A"/>
    <w:rsid w:val="008C5168"/>
    <w:rsid w:val="008C6BB6"/>
    <w:rsid w:val="008C714B"/>
    <w:rsid w:val="008D04E9"/>
    <w:rsid w:val="008D1289"/>
    <w:rsid w:val="008D560F"/>
    <w:rsid w:val="008D75B4"/>
    <w:rsid w:val="008E03FD"/>
    <w:rsid w:val="008E0EC6"/>
    <w:rsid w:val="008E60FE"/>
    <w:rsid w:val="008F0764"/>
    <w:rsid w:val="008F1A84"/>
    <w:rsid w:val="0090044E"/>
    <w:rsid w:val="0090199F"/>
    <w:rsid w:val="00902CBB"/>
    <w:rsid w:val="00911E85"/>
    <w:rsid w:val="00912883"/>
    <w:rsid w:val="009133A2"/>
    <w:rsid w:val="0091401D"/>
    <w:rsid w:val="009142F1"/>
    <w:rsid w:val="00920485"/>
    <w:rsid w:val="00923B45"/>
    <w:rsid w:val="00927198"/>
    <w:rsid w:val="00935625"/>
    <w:rsid w:val="00937E7B"/>
    <w:rsid w:val="00943BB0"/>
    <w:rsid w:val="00946154"/>
    <w:rsid w:val="00952DA7"/>
    <w:rsid w:val="00954DB7"/>
    <w:rsid w:val="009621C2"/>
    <w:rsid w:val="009640C1"/>
    <w:rsid w:val="00982CE8"/>
    <w:rsid w:val="00982FE3"/>
    <w:rsid w:val="00983513"/>
    <w:rsid w:val="009839BC"/>
    <w:rsid w:val="0098421F"/>
    <w:rsid w:val="00984870"/>
    <w:rsid w:val="009863C3"/>
    <w:rsid w:val="0099016E"/>
    <w:rsid w:val="0099233B"/>
    <w:rsid w:val="00992380"/>
    <w:rsid w:val="009953EA"/>
    <w:rsid w:val="0099697C"/>
    <w:rsid w:val="009A1AD3"/>
    <w:rsid w:val="009A216E"/>
    <w:rsid w:val="009A5E89"/>
    <w:rsid w:val="009B117D"/>
    <w:rsid w:val="009B334C"/>
    <w:rsid w:val="009B40A9"/>
    <w:rsid w:val="009D2ABF"/>
    <w:rsid w:val="009D6E90"/>
    <w:rsid w:val="009E2FA8"/>
    <w:rsid w:val="009E4447"/>
    <w:rsid w:val="009E554D"/>
    <w:rsid w:val="009E7B7B"/>
    <w:rsid w:val="009F2E71"/>
    <w:rsid w:val="009F75AE"/>
    <w:rsid w:val="009F78B6"/>
    <w:rsid w:val="009F7ED5"/>
    <w:rsid w:val="00A10C88"/>
    <w:rsid w:val="00A150E4"/>
    <w:rsid w:val="00A168D9"/>
    <w:rsid w:val="00A206E2"/>
    <w:rsid w:val="00A24D5B"/>
    <w:rsid w:val="00A27D49"/>
    <w:rsid w:val="00A30757"/>
    <w:rsid w:val="00A3107C"/>
    <w:rsid w:val="00A31427"/>
    <w:rsid w:val="00A32C66"/>
    <w:rsid w:val="00A42300"/>
    <w:rsid w:val="00A46197"/>
    <w:rsid w:val="00A46C6C"/>
    <w:rsid w:val="00A5023A"/>
    <w:rsid w:val="00A507C4"/>
    <w:rsid w:val="00A61AF6"/>
    <w:rsid w:val="00A61B9C"/>
    <w:rsid w:val="00A7135A"/>
    <w:rsid w:val="00A76BDF"/>
    <w:rsid w:val="00A84278"/>
    <w:rsid w:val="00A86B3B"/>
    <w:rsid w:val="00A873EF"/>
    <w:rsid w:val="00A91C26"/>
    <w:rsid w:val="00A968D0"/>
    <w:rsid w:val="00A96E9A"/>
    <w:rsid w:val="00AA6610"/>
    <w:rsid w:val="00AB43FD"/>
    <w:rsid w:val="00AB5C20"/>
    <w:rsid w:val="00AB7DB2"/>
    <w:rsid w:val="00AC1E51"/>
    <w:rsid w:val="00AC7CD0"/>
    <w:rsid w:val="00AD179E"/>
    <w:rsid w:val="00AD1DDE"/>
    <w:rsid w:val="00AD6C92"/>
    <w:rsid w:val="00AD7A41"/>
    <w:rsid w:val="00AE3FAF"/>
    <w:rsid w:val="00AE40F3"/>
    <w:rsid w:val="00AE4F65"/>
    <w:rsid w:val="00AE5264"/>
    <w:rsid w:val="00AE6756"/>
    <w:rsid w:val="00AE67D4"/>
    <w:rsid w:val="00AE72CC"/>
    <w:rsid w:val="00AF02C3"/>
    <w:rsid w:val="00AF085C"/>
    <w:rsid w:val="00AF1862"/>
    <w:rsid w:val="00AF2013"/>
    <w:rsid w:val="00AF76FE"/>
    <w:rsid w:val="00B0353C"/>
    <w:rsid w:val="00B06888"/>
    <w:rsid w:val="00B12600"/>
    <w:rsid w:val="00B13AF1"/>
    <w:rsid w:val="00B15DC9"/>
    <w:rsid w:val="00B17D1B"/>
    <w:rsid w:val="00B22DC4"/>
    <w:rsid w:val="00B23AEA"/>
    <w:rsid w:val="00B241DC"/>
    <w:rsid w:val="00B279E3"/>
    <w:rsid w:val="00B31E4C"/>
    <w:rsid w:val="00B31F30"/>
    <w:rsid w:val="00B33461"/>
    <w:rsid w:val="00B367BD"/>
    <w:rsid w:val="00B41BB7"/>
    <w:rsid w:val="00B50E4A"/>
    <w:rsid w:val="00B51645"/>
    <w:rsid w:val="00B51923"/>
    <w:rsid w:val="00B56576"/>
    <w:rsid w:val="00B624C4"/>
    <w:rsid w:val="00B62A79"/>
    <w:rsid w:val="00B63EAD"/>
    <w:rsid w:val="00B7417B"/>
    <w:rsid w:val="00B74A51"/>
    <w:rsid w:val="00B764D7"/>
    <w:rsid w:val="00B84131"/>
    <w:rsid w:val="00B90407"/>
    <w:rsid w:val="00B95348"/>
    <w:rsid w:val="00BA063E"/>
    <w:rsid w:val="00BB298F"/>
    <w:rsid w:val="00BB2F98"/>
    <w:rsid w:val="00BB6226"/>
    <w:rsid w:val="00BB72F7"/>
    <w:rsid w:val="00BC455C"/>
    <w:rsid w:val="00BD0487"/>
    <w:rsid w:val="00BD62A5"/>
    <w:rsid w:val="00BE18BC"/>
    <w:rsid w:val="00BE3A35"/>
    <w:rsid w:val="00BE4221"/>
    <w:rsid w:val="00BF06EE"/>
    <w:rsid w:val="00BF2974"/>
    <w:rsid w:val="00BF4B62"/>
    <w:rsid w:val="00BF5B8C"/>
    <w:rsid w:val="00C010EF"/>
    <w:rsid w:val="00C01CF7"/>
    <w:rsid w:val="00C04572"/>
    <w:rsid w:val="00C04843"/>
    <w:rsid w:val="00C06F9B"/>
    <w:rsid w:val="00C138E8"/>
    <w:rsid w:val="00C16930"/>
    <w:rsid w:val="00C21B18"/>
    <w:rsid w:val="00C2295A"/>
    <w:rsid w:val="00C2550F"/>
    <w:rsid w:val="00C342F9"/>
    <w:rsid w:val="00C35F07"/>
    <w:rsid w:val="00C362CD"/>
    <w:rsid w:val="00C37231"/>
    <w:rsid w:val="00C413C6"/>
    <w:rsid w:val="00C433C3"/>
    <w:rsid w:val="00C46E4A"/>
    <w:rsid w:val="00C52792"/>
    <w:rsid w:val="00C548AE"/>
    <w:rsid w:val="00C56CFC"/>
    <w:rsid w:val="00C620AD"/>
    <w:rsid w:val="00C641B8"/>
    <w:rsid w:val="00C67646"/>
    <w:rsid w:val="00C7637D"/>
    <w:rsid w:val="00C77B4B"/>
    <w:rsid w:val="00C80DFF"/>
    <w:rsid w:val="00C84507"/>
    <w:rsid w:val="00C862E4"/>
    <w:rsid w:val="00C87451"/>
    <w:rsid w:val="00C8776C"/>
    <w:rsid w:val="00C9263D"/>
    <w:rsid w:val="00C97662"/>
    <w:rsid w:val="00C97AB8"/>
    <w:rsid w:val="00C97EFB"/>
    <w:rsid w:val="00CA3BDC"/>
    <w:rsid w:val="00CA638D"/>
    <w:rsid w:val="00CB765A"/>
    <w:rsid w:val="00CB7815"/>
    <w:rsid w:val="00CC0DB9"/>
    <w:rsid w:val="00CC3C92"/>
    <w:rsid w:val="00CC4175"/>
    <w:rsid w:val="00CC541D"/>
    <w:rsid w:val="00CC6BAA"/>
    <w:rsid w:val="00CC7884"/>
    <w:rsid w:val="00CD2C8B"/>
    <w:rsid w:val="00CD3192"/>
    <w:rsid w:val="00CD402A"/>
    <w:rsid w:val="00CE00CD"/>
    <w:rsid w:val="00CE147D"/>
    <w:rsid w:val="00CE1A6F"/>
    <w:rsid w:val="00CF6228"/>
    <w:rsid w:val="00CF62F0"/>
    <w:rsid w:val="00D00B7D"/>
    <w:rsid w:val="00D01073"/>
    <w:rsid w:val="00D04266"/>
    <w:rsid w:val="00D06013"/>
    <w:rsid w:val="00D0790A"/>
    <w:rsid w:val="00D16D7F"/>
    <w:rsid w:val="00D22224"/>
    <w:rsid w:val="00D23385"/>
    <w:rsid w:val="00D256EB"/>
    <w:rsid w:val="00D27EDD"/>
    <w:rsid w:val="00D305D5"/>
    <w:rsid w:val="00D34255"/>
    <w:rsid w:val="00D36756"/>
    <w:rsid w:val="00D37D80"/>
    <w:rsid w:val="00D411BE"/>
    <w:rsid w:val="00D4349E"/>
    <w:rsid w:val="00D442FF"/>
    <w:rsid w:val="00D45E68"/>
    <w:rsid w:val="00D474A4"/>
    <w:rsid w:val="00D50F8D"/>
    <w:rsid w:val="00D513EB"/>
    <w:rsid w:val="00D5670F"/>
    <w:rsid w:val="00D603FB"/>
    <w:rsid w:val="00D72E8B"/>
    <w:rsid w:val="00D75372"/>
    <w:rsid w:val="00D8332F"/>
    <w:rsid w:val="00D84647"/>
    <w:rsid w:val="00D871AE"/>
    <w:rsid w:val="00D900DB"/>
    <w:rsid w:val="00D908D7"/>
    <w:rsid w:val="00D915DD"/>
    <w:rsid w:val="00D92200"/>
    <w:rsid w:val="00D9298C"/>
    <w:rsid w:val="00DA010C"/>
    <w:rsid w:val="00DB05CE"/>
    <w:rsid w:val="00DB2E81"/>
    <w:rsid w:val="00DB3D11"/>
    <w:rsid w:val="00DB4511"/>
    <w:rsid w:val="00DB5E62"/>
    <w:rsid w:val="00DC0749"/>
    <w:rsid w:val="00DC29DB"/>
    <w:rsid w:val="00DC42CB"/>
    <w:rsid w:val="00DC4D4F"/>
    <w:rsid w:val="00DC69ED"/>
    <w:rsid w:val="00DC71AB"/>
    <w:rsid w:val="00DD1B4E"/>
    <w:rsid w:val="00DD3908"/>
    <w:rsid w:val="00DD4A85"/>
    <w:rsid w:val="00DD4BAE"/>
    <w:rsid w:val="00DD4F5D"/>
    <w:rsid w:val="00DE2B0B"/>
    <w:rsid w:val="00DE33AD"/>
    <w:rsid w:val="00DE5064"/>
    <w:rsid w:val="00DE51FA"/>
    <w:rsid w:val="00DE5884"/>
    <w:rsid w:val="00DF4E78"/>
    <w:rsid w:val="00DF77F2"/>
    <w:rsid w:val="00DF7DFB"/>
    <w:rsid w:val="00E003F9"/>
    <w:rsid w:val="00E01A39"/>
    <w:rsid w:val="00E03BFD"/>
    <w:rsid w:val="00E03E1A"/>
    <w:rsid w:val="00E048F9"/>
    <w:rsid w:val="00E05B3D"/>
    <w:rsid w:val="00E1074F"/>
    <w:rsid w:val="00E11635"/>
    <w:rsid w:val="00E119D8"/>
    <w:rsid w:val="00E15A59"/>
    <w:rsid w:val="00E17283"/>
    <w:rsid w:val="00E20E2A"/>
    <w:rsid w:val="00E24D13"/>
    <w:rsid w:val="00E35556"/>
    <w:rsid w:val="00E364F3"/>
    <w:rsid w:val="00E417BC"/>
    <w:rsid w:val="00E42410"/>
    <w:rsid w:val="00E439F4"/>
    <w:rsid w:val="00E4408E"/>
    <w:rsid w:val="00E46ADE"/>
    <w:rsid w:val="00E47945"/>
    <w:rsid w:val="00E53605"/>
    <w:rsid w:val="00E5540B"/>
    <w:rsid w:val="00E61946"/>
    <w:rsid w:val="00E63BC9"/>
    <w:rsid w:val="00E64703"/>
    <w:rsid w:val="00E662F9"/>
    <w:rsid w:val="00E70A76"/>
    <w:rsid w:val="00E86A47"/>
    <w:rsid w:val="00E916E2"/>
    <w:rsid w:val="00E93616"/>
    <w:rsid w:val="00E94127"/>
    <w:rsid w:val="00E94DBC"/>
    <w:rsid w:val="00EA5AE8"/>
    <w:rsid w:val="00EA759B"/>
    <w:rsid w:val="00EB4A97"/>
    <w:rsid w:val="00EB4FD3"/>
    <w:rsid w:val="00EB6E9A"/>
    <w:rsid w:val="00EC0CE7"/>
    <w:rsid w:val="00EC0DC3"/>
    <w:rsid w:val="00EC4D09"/>
    <w:rsid w:val="00EC76E8"/>
    <w:rsid w:val="00ED193C"/>
    <w:rsid w:val="00ED3F8C"/>
    <w:rsid w:val="00ED4CD7"/>
    <w:rsid w:val="00ED4DC2"/>
    <w:rsid w:val="00EE408D"/>
    <w:rsid w:val="00EE6EB6"/>
    <w:rsid w:val="00EF4FEC"/>
    <w:rsid w:val="00F05A98"/>
    <w:rsid w:val="00F173CE"/>
    <w:rsid w:val="00F178A1"/>
    <w:rsid w:val="00F2056E"/>
    <w:rsid w:val="00F25858"/>
    <w:rsid w:val="00F27C54"/>
    <w:rsid w:val="00F43721"/>
    <w:rsid w:val="00F46574"/>
    <w:rsid w:val="00F5135A"/>
    <w:rsid w:val="00F56AF5"/>
    <w:rsid w:val="00F603C1"/>
    <w:rsid w:val="00F64525"/>
    <w:rsid w:val="00F7165E"/>
    <w:rsid w:val="00F7592B"/>
    <w:rsid w:val="00F77D92"/>
    <w:rsid w:val="00F82F05"/>
    <w:rsid w:val="00F90525"/>
    <w:rsid w:val="00F91A1B"/>
    <w:rsid w:val="00F92583"/>
    <w:rsid w:val="00F96DF6"/>
    <w:rsid w:val="00FA219A"/>
    <w:rsid w:val="00FA355F"/>
    <w:rsid w:val="00FC0B9C"/>
    <w:rsid w:val="00FC2DFE"/>
    <w:rsid w:val="00FC33C7"/>
    <w:rsid w:val="00FC74D6"/>
    <w:rsid w:val="00FD0902"/>
    <w:rsid w:val="00FD31D5"/>
    <w:rsid w:val="00FD7CB5"/>
    <w:rsid w:val="00FE3A43"/>
    <w:rsid w:val="00FE5068"/>
    <w:rsid w:val="00FE52E3"/>
    <w:rsid w:val="00FE639A"/>
    <w:rsid w:val="00FE6EF4"/>
    <w:rsid w:val="00FE740B"/>
    <w:rsid w:val="00FF0C82"/>
    <w:rsid w:val="00FF6FC4"/>
    <w:rsid w:val="00FF7484"/>
    <w:rsid w:val="0119E500"/>
    <w:rsid w:val="01887B7C"/>
    <w:rsid w:val="029F49D6"/>
    <w:rsid w:val="02B31A2F"/>
    <w:rsid w:val="038B574A"/>
    <w:rsid w:val="05B9F2B9"/>
    <w:rsid w:val="07FF23B3"/>
    <w:rsid w:val="089B67F0"/>
    <w:rsid w:val="09567830"/>
    <w:rsid w:val="0C728744"/>
    <w:rsid w:val="0D34D2AA"/>
    <w:rsid w:val="0E9B451B"/>
    <w:rsid w:val="0EAE0C7B"/>
    <w:rsid w:val="0F1E8D8D"/>
    <w:rsid w:val="106ED055"/>
    <w:rsid w:val="11B52A62"/>
    <w:rsid w:val="1271AB45"/>
    <w:rsid w:val="140CB00F"/>
    <w:rsid w:val="1529B6B4"/>
    <w:rsid w:val="1958FDA8"/>
    <w:rsid w:val="1ADB134C"/>
    <w:rsid w:val="1BFE45A0"/>
    <w:rsid w:val="1CCAA92E"/>
    <w:rsid w:val="1E565C57"/>
    <w:rsid w:val="255E1294"/>
    <w:rsid w:val="25ED6583"/>
    <w:rsid w:val="26E870C8"/>
    <w:rsid w:val="278E0A1D"/>
    <w:rsid w:val="27CD67CD"/>
    <w:rsid w:val="2AC54B2D"/>
    <w:rsid w:val="2B8C8C6E"/>
    <w:rsid w:val="2C8F9E3B"/>
    <w:rsid w:val="2CA9D432"/>
    <w:rsid w:val="2E376FDF"/>
    <w:rsid w:val="2F042920"/>
    <w:rsid w:val="2F5C9E8B"/>
    <w:rsid w:val="323DB75B"/>
    <w:rsid w:val="34AF3B79"/>
    <w:rsid w:val="359AE5DC"/>
    <w:rsid w:val="37BC7D09"/>
    <w:rsid w:val="38AAE899"/>
    <w:rsid w:val="3ADAE138"/>
    <w:rsid w:val="3EEA93A7"/>
    <w:rsid w:val="41C26025"/>
    <w:rsid w:val="42064782"/>
    <w:rsid w:val="42BFEF29"/>
    <w:rsid w:val="444E8832"/>
    <w:rsid w:val="44D496C3"/>
    <w:rsid w:val="46A1DB6B"/>
    <w:rsid w:val="47D36B83"/>
    <w:rsid w:val="485D48E6"/>
    <w:rsid w:val="48709E36"/>
    <w:rsid w:val="4939A3DB"/>
    <w:rsid w:val="4AAEFF7E"/>
    <w:rsid w:val="4ABD165E"/>
    <w:rsid w:val="4B4FCC26"/>
    <w:rsid w:val="4BA76732"/>
    <w:rsid w:val="4BF058AE"/>
    <w:rsid w:val="4DA8ECF6"/>
    <w:rsid w:val="4E3D2A6D"/>
    <w:rsid w:val="4F906018"/>
    <w:rsid w:val="501218A8"/>
    <w:rsid w:val="501CB0BE"/>
    <w:rsid w:val="5055A001"/>
    <w:rsid w:val="507EC4CE"/>
    <w:rsid w:val="52DFA173"/>
    <w:rsid w:val="53035AFA"/>
    <w:rsid w:val="56180D8F"/>
    <w:rsid w:val="563E2C98"/>
    <w:rsid w:val="566D4C27"/>
    <w:rsid w:val="56EC140B"/>
    <w:rsid w:val="5CD0D86E"/>
    <w:rsid w:val="5DBAE5CA"/>
    <w:rsid w:val="5DE8F064"/>
    <w:rsid w:val="5E15213F"/>
    <w:rsid w:val="5FD6364B"/>
    <w:rsid w:val="63F3A604"/>
    <w:rsid w:val="6457E2A2"/>
    <w:rsid w:val="65128A6C"/>
    <w:rsid w:val="658B9309"/>
    <w:rsid w:val="65E7DDBB"/>
    <w:rsid w:val="68D56557"/>
    <w:rsid w:val="6999BBD5"/>
    <w:rsid w:val="6A8A7052"/>
    <w:rsid w:val="6AC7560C"/>
    <w:rsid w:val="6D70DD85"/>
    <w:rsid w:val="6F91A7AA"/>
    <w:rsid w:val="7020BCD7"/>
    <w:rsid w:val="706703F6"/>
    <w:rsid w:val="716AF28A"/>
    <w:rsid w:val="7344B446"/>
    <w:rsid w:val="74069939"/>
    <w:rsid w:val="743750D4"/>
    <w:rsid w:val="748C66BF"/>
    <w:rsid w:val="7573ECF8"/>
    <w:rsid w:val="75DFC4ED"/>
    <w:rsid w:val="76BD0ED5"/>
    <w:rsid w:val="781F5297"/>
    <w:rsid w:val="7A761BA0"/>
    <w:rsid w:val="7C08C9B6"/>
    <w:rsid w:val="7C54C4F3"/>
    <w:rsid w:val="7CF98E54"/>
    <w:rsid w:val="7D7660A1"/>
    <w:rsid w:val="7E19F3EA"/>
    <w:rsid w:val="7F12A41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50FA07D2"/>
  <w15:chartTrackingRefBased/>
  <w15:docId w15:val="{9812DCFE-3FE2-4A55-96CE-423548C9C2E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hAnsiTheme="minorHAnsi" w:eastAsiaTheme="minorEastAsia" w:cstheme="minorBidi"/>
        <w:kern w:val="2"/>
        <w:sz w:val="22"/>
        <w:szCs w:val="22"/>
        <w:lang w:val="en-GB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semiHidden="1" w:unhideWhenUsed="1" w:qFormat="1"/>
    <w:lsdException w:name="heading 3" w:uiPriority="9" w:semiHidden="1" w:unhideWhenUsed="1" w:qFormat="1"/>
    <w:lsdException w:name="heading 4" w:uiPriority="9" w:semiHidden="1" w:unhideWhenUsed="1" w:qFormat="1"/>
    <w:lsdException w:name="heading 5" w:uiPriority="9" w:semiHidden="1" w:unhideWhenUsed="1" w:qFormat="1"/>
    <w:lsdException w:name="heading 6" w:uiPriority="9" w:semiHidden="1" w:unhideWhenUsed="1" w:qFormat="1"/>
    <w:lsdException w:name="heading 7" w:uiPriority="9" w:semiHidden="1" w:unhideWhenUsed="1" w:qFormat="1"/>
    <w:lsdException w:name="heading 8" w:uiPriority="9" w:semiHidden="1" w:unhideWhenUsed="1" w:qFormat="1"/>
    <w:lsdException w:name="heading 9" w:uiPriority="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 w:semiHidden="1" w:unhideWhenUsed="1"/>
    <w:lsdException w:name="toc 2" w:uiPriority="39" w:semiHidden="1" w:unhideWhenUsed="1"/>
    <w:lsdException w:name="toc 3" w:uiPriority="39" w:semiHidden="1" w:unhideWhenUsed="1"/>
    <w:lsdException w:name="toc 4" w:uiPriority="39" w:semiHidden="1" w:unhideWhenUsed="1"/>
    <w:lsdException w:name="toc 5" w:uiPriority="39" w:semiHidden="1" w:unhideWhenUsed="1"/>
    <w:lsdException w:name="toc 6" w:uiPriority="39" w:semiHidden="1" w:unhideWhenUsed="1"/>
    <w:lsdException w:name="toc 7" w:uiPriority="39" w:semiHidden="1" w:unhideWhenUsed="1"/>
    <w:lsdException w:name="toc 8" w:uiPriority="39" w:semiHidden="1" w:unhideWhenUsed="1"/>
    <w:lsdException w:name="toc 9" w:uiPriority="3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uiPriority="1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uiPriority="37" w:semiHidden="1" w:unhideWhenUsed="1"/>
    <w:lsdException w:name="TOC Heading" w:uiPriority="39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styleId="Normal" w:default="1">
    <w:name w:val="Normal"/>
    <w:qFormat/>
    <w:rsid w:val="00C8776C"/>
    <w:rPr>
      <w:rFonts w:ascii="Arial" w:hAnsi="Arial"/>
      <w:sz w:val="24"/>
    </w:rPr>
  </w:style>
  <w:style w:type="paragraph" w:styleId="Heading1">
    <w:name w:val="heading 1"/>
    <w:basedOn w:val="Normal"/>
    <w:next w:val="Normal"/>
    <w:link w:val="Heading1Char"/>
    <w:uiPriority w:val="9"/>
    <w:qFormat/>
    <w:rsid w:val="00205C65"/>
    <w:pPr>
      <w:keepNext/>
      <w:keepLines/>
      <w:spacing w:before="240" w:after="0"/>
      <w:outlineLvl w:val="0"/>
    </w:pPr>
    <w:rPr>
      <w:rFonts w:eastAsiaTheme="majorEastAsia" w:cstheme="majorBidi"/>
      <w:color w:val="0F4761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205C65"/>
    <w:pPr>
      <w:keepNext/>
      <w:keepLines/>
      <w:spacing w:before="40" w:after="0"/>
      <w:outlineLvl w:val="1"/>
    </w:pPr>
    <w:rPr>
      <w:rFonts w:eastAsiaTheme="majorEastAsia" w:cstheme="majorBidi"/>
      <w:color w:val="0F4761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205C65"/>
    <w:pPr>
      <w:keepNext/>
      <w:keepLines/>
      <w:spacing w:before="40" w:after="0"/>
      <w:outlineLvl w:val="2"/>
    </w:pPr>
    <w:rPr>
      <w:rFonts w:eastAsiaTheme="majorEastAsia" w:cstheme="majorBidi"/>
      <w:color w:val="0A2F40" w:themeColor="accent1" w:themeShade="7F"/>
      <w:szCs w:val="24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205C65"/>
    <w:pPr>
      <w:keepNext/>
      <w:keepLines/>
      <w:spacing w:before="40" w:after="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205C65"/>
    <w:pPr>
      <w:keepNext/>
      <w:keepLines/>
      <w:spacing w:before="40" w:after="0"/>
      <w:outlineLvl w:val="4"/>
    </w:pPr>
    <w:rPr>
      <w:rFonts w:eastAsiaTheme="majorEastAsia" w:cstheme="majorBidi"/>
      <w:color w:val="0F4761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rsid w:val="00205C65"/>
    <w:pPr>
      <w:keepNext/>
      <w:keepLines/>
      <w:spacing w:before="40" w:after="0"/>
      <w:outlineLvl w:val="5"/>
    </w:pPr>
    <w:rPr>
      <w:rFonts w:eastAsiaTheme="majorEastAsia" w:cstheme="majorBidi"/>
      <w:color w:val="0A2F40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unhideWhenUsed/>
    <w:qFormat/>
    <w:rsid w:val="00205C65"/>
    <w:pPr>
      <w:keepNext/>
      <w:keepLines/>
      <w:spacing w:before="40" w:after="0"/>
      <w:outlineLvl w:val="6"/>
    </w:pPr>
    <w:rPr>
      <w:rFonts w:eastAsiaTheme="majorEastAsia" w:cstheme="majorBidi"/>
      <w:i/>
      <w:iCs/>
      <w:color w:val="0A2F40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unhideWhenUsed/>
    <w:qFormat/>
    <w:rsid w:val="00205C65"/>
    <w:pPr>
      <w:keepNext/>
      <w:keepLines/>
      <w:spacing w:before="40" w:after="0"/>
      <w:outlineLvl w:val="7"/>
    </w:pPr>
    <w:rPr>
      <w:rFonts w:eastAsiaTheme="majorEastAsia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unhideWhenUsed/>
    <w:qFormat/>
    <w:rsid w:val="00205C65"/>
    <w:pPr>
      <w:keepNext/>
      <w:keepLines/>
      <w:spacing w:before="40" w:after="0"/>
      <w:outlineLvl w:val="8"/>
    </w:pPr>
    <w:rPr>
      <w:rFonts w:eastAsiaTheme="majorEastAsia" w:cstheme="majorBidi"/>
      <w:i/>
      <w:iCs/>
      <w:color w:val="272727" w:themeColor="text1" w:themeTint="D8"/>
      <w:sz w:val="21"/>
      <w:szCs w:val="21"/>
    </w:rPr>
  </w:style>
  <w:style w:type="character" w:styleId="DefaultParagraphFont" w:default="1">
    <w:name w:val="Default Paragraph Font"/>
    <w:uiPriority w:val="1"/>
    <w:semiHidden/>
    <w:unhideWhenUsed/>
  </w:style>
  <w:style w:type="table" w:styleId="TableNormal" w:default="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styleId="NoList" w:default="1">
    <w:name w:val="No List"/>
    <w:uiPriority w:val="99"/>
    <w:semiHidden/>
    <w:unhideWhenUsed/>
  </w:style>
  <w:style w:type="paragraph" w:styleId="NoSpacing">
    <w:name w:val="No Spacing"/>
    <w:uiPriority w:val="1"/>
    <w:qFormat/>
    <w:rsid w:val="00AE67D4"/>
    <w:pPr>
      <w:spacing w:after="0" w:line="240" w:lineRule="auto"/>
    </w:pPr>
    <w:rPr>
      <w:rFonts w:ascii="Arial" w:hAnsi="Arial"/>
      <w:sz w:val="24"/>
    </w:rPr>
  </w:style>
  <w:style w:type="character" w:styleId="Heading1Char" w:customStyle="1">
    <w:name w:val="Heading 1 Char"/>
    <w:basedOn w:val="DefaultParagraphFont"/>
    <w:link w:val="Heading1"/>
    <w:uiPriority w:val="9"/>
    <w:rsid w:val="00205C65"/>
    <w:rPr>
      <w:rFonts w:ascii="Arial" w:hAnsi="Arial" w:eastAsiaTheme="majorEastAsia" w:cstheme="majorBidi"/>
      <w:color w:val="0F4761" w:themeColor="accent1" w:themeShade="BF"/>
      <w:sz w:val="32"/>
      <w:szCs w:val="32"/>
    </w:rPr>
  </w:style>
  <w:style w:type="character" w:styleId="Heading2Char" w:customStyle="1">
    <w:name w:val="Heading 2 Char"/>
    <w:basedOn w:val="DefaultParagraphFont"/>
    <w:link w:val="Heading2"/>
    <w:uiPriority w:val="9"/>
    <w:rsid w:val="00205C65"/>
    <w:rPr>
      <w:rFonts w:ascii="Arial" w:hAnsi="Arial" w:eastAsiaTheme="majorEastAsia" w:cstheme="majorBidi"/>
      <w:color w:val="0F4761" w:themeColor="accent1" w:themeShade="BF"/>
      <w:sz w:val="26"/>
      <w:szCs w:val="26"/>
    </w:rPr>
  </w:style>
  <w:style w:type="character" w:styleId="Heading3Char" w:customStyle="1">
    <w:name w:val="Heading 3 Char"/>
    <w:basedOn w:val="DefaultParagraphFont"/>
    <w:link w:val="Heading3"/>
    <w:uiPriority w:val="9"/>
    <w:rsid w:val="00205C65"/>
    <w:rPr>
      <w:rFonts w:ascii="Arial" w:hAnsi="Arial" w:eastAsiaTheme="majorEastAsia" w:cstheme="majorBidi"/>
      <w:color w:val="0A2F40" w:themeColor="accent1" w:themeShade="7F"/>
      <w:sz w:val="24"/>
      <w:szCs w:val="24"/>
    </w:rPr>
  </w:style>
  <w:style w:type="character" w:styleId="Heading4Char" w:customStyle="1">
    <w:name w:val="Heading 4 Char"/>
    <w:basedOn w:val="DefaultParagraphFont"/>
    <w:link w:val="Heading4"/>
    <w:uiPriority w:val="9"/>
    <w:rsid w:val="00205C65"/>
    <w:rPr>
      <w:rFonts w:ascii="Arial" w:hAnsi="Arial" w:eastAsiaTheme="majorEastAsia" w:cstheme="majorBidi"/>
      <w:i/>
      <w:iCs/>
      <w:color w:val="0F4761" w:themeColor="accent1" w:themeShade="BF"/>
      <w:sz w:val="24"/>
    </w:rPr>
  </w:style>
  <w:style w:type="character" w:styleId="Heading5Char" w:customStyle="1">
    <w:name w:val="Heading 5 Char"/>
    <w:basedOn w:val="DefaultParagraphFont"/>
    <w:link w:val="Heading5"/>
    <w:uiPriority w:val="9"/>
    <w:rsid w:val="00205C65"/>
    <w:rPr>
      <w:rFonts w:ascii="Arial" w:hAnsi="Arial" w:eastAsiaTheme="majorEastAsia" w:cstheme="majorBidi"/>
      <w:color w:val="0F4761" w:themeColor="accent1" w:themeShade="BF"/>
      <w:sz w:val="24"/>
    </w:rPr>
  </w:style>
  <w:style w:type="character" w:styleId="Heading6Char" w:customStyle="1">
    <w:name w:val="Heading 6 Char"/>
    <w:basedOn w:val="DefaultParagraphFont"/>
    <w:link w:val="Heading6"/>
    <w:uiPriority w:val="9"/>
    <w:rsid w:val="00205C65"/>
    <w:rPr>
      <w:rFonts w:ascii="Arial" w:hAnsi="Arial" w:eastAsiaTheme="majorEastAsia" w:cstheme="majorBidi"/>
      <w:color w:val="0A2F40" w:themeColor="accent1" w:themeShade="7F"/>
      <w:sz w:val="24"/>
    </w:rPr>
  </w:style>
  <w:style w:type="character" w:styleId="Heading7Char" w:customStyle="1">
    <w:name w:val="Heading 7 Char"/>
    <w:basedOn w:val="DefaultParagraphFont"/>
    <w:link w:val="Heading7"/>
    <w:uiPriority w:val="9"/>
    <w:rsid w:val="00205C65"/>
    <w:rPr>
      <w:rFonts w:ascii="Arial" w:hAnsi="Arial" w:eastAsiaTheme="majorEastAsia" w:cstheme="majorBidi"/>
      <w:i/>
      <w:iCs/>
      <w:color w:val="0A2F40" w:themeColor="accent1" w:themeShade="7F"/>
      <w:sz w:val="24"/>
    </w:rPr>
  </w:style>
  <w:style w:type="character" w:styleId="Heading8Char" w:customStyle="1">
    <w:name w:val="Heading 8 Char"/>
    <w:basedOn w:val="DefaultParagraphFont"/>
    <w:link w:val="Heading8"/>
    <w:uiPriority w:val="9"/>
    <w:rsid w:val="00205C65"/>
    <w:rPr>
      <w:rFonts w:ascii="Arial" w:hAnsi="Arial" w:eastAsiaTheme="majorEastAsia" w:cstheme="majorBidi"/>
      <w:color w:val="272727" w:themeColor="text1" w:themeTint="D8"/>
      <w:sz w:val="21"/>
      <w:szCs w:val="21"/>
    </w:rPr>
  </w:style>
  <w:style w:type="character" w:styleId="Heading9Char" w:customStyle="1">
    <w:name w:val="Heading 9 Char"/>
    <w:basedOn w:val="DefaultParagraphFont"/>
    <w:link w:val="Heading9"/>
    <w:uiPriority w:val="9"/>
    <w:rsid w:val="00205C65"/>
    <w:rPr>
      <w:rFonts w:ascii="Arial" w:hAnsi="Arial" w:eastAsiaTheme="majorEastAsia" w:cstheme="majorBidi"/>
      <w:i/>
      <w:iCs/>
      <w:color w:val="272727" w:themeColor="text1" w:themeTint="D8"/>
      <w:sz w:val="21"/>
      <w:szCs w:val="21"/>
    </w:rPr>
  </w:style>
  <w:style w:type="paragraph" w:styleId="Title">
    <w:name w:val="Title"/>
    <w:basedOn w:val="Normal"/>
    <w:next w:val="Normal"/>
    <w:link w:val="TitleChar"/>
    <w:uiPriority w:val="10"/>
    <w:qFormat/>
    <w:rsid w:val="00205C65"/>
    <w:pPr>
      <w:spacing w:after="0" w:line="240" w:lineRule="auto"/>
      <w:contextualSpacing/>
    </w:pPr>
    <w:rPr>
      <w:rFonts w:eastAsiaTheme="majorEastAsia" w:cstheme="majorBidi"/>
      <w:spacing w:val="-10"/>
      <w:kern w:val="28"/>
      <w:sz w:val="56"/>
      <w:szCs w:val="56"/>
    </w:rPr>
  </w:style>
  <w:style w:type="character" w:styleId="TitleChar" w:customStyle="1">
    <w:name w:val="Title Char"/>
    <w:basedOn w:val="DefaultParagraphFont"/>
    <w:link w:val="Title"/>
    <w:uiPriority w:val="10"/>
    <w:rsid w:val="00205C65"/>
    <w:rPr>
      <w:rFonts w:ascii="Arial" w:hAnsi="Arial" w:eastAsiaTheme="majorEastAsia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qFormat/>
    <w:rsid w:val="00AE67D4"/>
    <w:pPr>
      <w:numPr>
        <w:ilvl w:val="1"/>
      </w:numPr>
    </w:pPr>
    <w:rPr>
      <w:color w:val="5A5A5A" w:themeColor="text1" w:themeTint="A5"/>
      <w:spacing w:val="15"/>
    </w:rPr>
  </w:style>
  <w:style w:type="character" w:styleId="SubtitleChar" w:customStyle="1">
    <w:name w:val="Subtitle Char"/>
    <w:basedOn w:val="DefaultParagraphFont"/>
    <w:link w:val="Subtitle"/>
    <w:uiPriority w:val="11"/>
    <w:rsid w:val="00AE67D4"/>
    <w:rPr>
      <w:rFonts w:ascii="Arial" w:hAnsi="Arial" w:eastAsiaTheme="minorEastAsia"/>
      <w:color w:val="5A5A5A" w:themeColor="text1" w:themeTint="A5"/>
      <w:spacing w:val="15"/>
      <w:sz w:val="24"/>
    </w:rPr>
  </w:style>
  <w:style w:type="character" w:styleId="SubtleEmphasis">
    <w:name w:val="Subtle Emphasis"/>
    <w:basedOn w:val="DefaultParagraphFont"/>
    <w:uiPriority w:val="19"/>
    <w:qFormat/>
    <w:rsid w:val="00AE67D4"/>
    <w:rPr>
      <w:i/>
      <w:iCs/>
      <w:color w:val="404040" w:themeColor="text1" w:themeTint="BF"/>
    </w:rPr>
  </w:style>
  <w:style w:type="character" w:styleId="Emphasis">
    <w:name w:val="Emphasis"/>
    <w:basedOn w:val="DefaultParagraphFont"/>
    <w:uiPriority w:val="20"/>
    <w:qFormat/>
    <w:rsid w:val="00AE67D4"/>
    <w:rPr>
      <w:i/>
      <w:iCs/>
    </w:rPr>
  </w:style>
  <w:style w:type="character" w:styleId="IntenseEmphasis">
    <w:name w:val="Intense Emphasis"/>
    <w:basedOn w:val="DefaultParagraphFont"/>
    <w:uiPriority w:val="21"/>
    <w:qFormat/>
    <w:rsid w:val="00AE67D4"/>
    <w:rPr>
      <w:i/>
      <w:iCs/>
      <w:color w:val="156082" w:themeColor="accent1"/>
    </w:rPr>
  </w:style>
  <w:style w:type="character" w:styleId="Strong">
    <w:name w:val="Strong"/>
    <w:basedOn w:val="DefaultParagraphFont"/>
    <w:uiPriority w:val="22"/>
    <w:qFormat/>
    <w:rsid w:val="00AE67D4"/>
    <w:rPr>
      <w:b/>
      <w:bCs/>
    </w:rPr>
  </w:style>
  <w:style w:type="paragraph" w:styleId="Quote">
    <w:name w:val="Quote"/>
    <w:basedOn w:val="Normal"/>
    <w:next w:val="Normal"/>
    <w:link w:val="QuoteChar"/>
    <w:uiPriority w:val="29"/>
    <w:qFormat/>
    <w:rsid w:val="00AE67D4"/>
    <w:pPr>
      <w:spacing w:before="200"/>
      <w:ind w:left="864" w:right="864"/>
      <w:jc w:val="center"/>
    </w:pPr>
    <w:rPr>
      <w:i/>
      <w:iCs/>
      <w:color w:val="404040" w:themeColor="text1" w:themeTint="BF"/>
    </w:rPr>
  </w:style>
  <w:style w:type="character" w:styleId="QuoteChar" w:customStyle="1">
    <w:name w:val="Quote Char"/>
    <w:basedOn w:val="DefaultParagraphFont"/>
    <w:link w:val="Quote"/>
    <w:uiPriority w:val="29"/>
    <w:rsid w:val="00AE67D4"/>
    <w:rPr>
      <w:rFonts w:ascii="Arial" w:hAnsi="Arial"/>
      <w:i/>
      <w:iCs/>
      <w:color w:val="404040" w:themeColor="text1" w:themeTint="BF"/>
      <w:sz w:val="24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E67D4"/>
    <w:pPr>
      <w:pBdr>
        <w:top w:val="single" w:color="156082" w:themeColor="accent1" w:sz="4" w:space="10"/>
        <w:bottom w:val="single" w:color="156082" w:themeColor="accent1" w:sz="4" w:space="10"/>
      </w:pBdr>
      <w:spacing w:before="360" w:after="360"/>
      <w:ind w:left="864" w:right="864"/>
      <w:jc w:val="center"/>
    </w:pPr>
    <w:rPr>
      <w:i/>
      <w:iCs/>
      <w:color w:val="156082" w:themeColor="accent1"/>
    </w:rPr>
  </w:style>
  <w:style w:type="character" w:styleId="IntenseQuoteChar" w:customStyle="1">
    <w:name w:val="Intense Quote Char"/>
    <w:basedOn w:val="DefaultParagraphFont"/>
    <w:link w:val="IntenseQuote"/>
    <w:uiPriority w:val="30"/>
    <w:rsid w:val="00AE67D4"/>
    <w:rPr>
      <w:rFonts w:ascii="Arial" w:hAnsi="Arial"/>
      <w:i/>
      <w:iCs/>
      <w:color w:val="156082" w:themeColor="accent1"/>
      <w:sz w:val="24"/>
    </w:rPr>
  </w:style>
  <w:style w:type="character" w:styleId="SubtleReference">
    <w:name w:val="Subtle Reference"/>
    <w:basedOn w:val="DefaultParagraphFont"/>
    <w:uiPriority w:val="31"/>
    <w:qFormat/>
    <w:rsid w:val="00AE67D4"/>
    <w:rPr>
      <w:smallCaps/>
      <w:color w:val="5A5A5A" w:themeColor="text1" w:themeTint="A5"/>
    </w:rPr>
  </w:style>
  <w:style w:type="character" w:styleId="IntenseReference">
    <w:name w:val="Intense Reference"/>
    <w:basedOn w:val="DefaultParagraphFont"/>
    <w:uiPriority w:val="32"/>
    <w:qFormat/>
    <w:rsid w:val="00AE67D4"/>
    <w:rPr>
      <w:b/>
      <w:bCs/>
      <w:smallCaps/>
      <w:color w:val="156082" w:themeColor="accent1"/>
      <w:spacing w:val="5"/>
    </w:rPr>
  </w:style>
  <w:style w:type="character" w:styleId="BookTitle">
    <w:name w:val="Book Title"/>
    <w:basedOn w:val="DefaultParagraphFont"/>
    <w:uiPriority w:val="33"/>
    <w:qFormat/>
    <w:rsid w:val="00AE67D4"/>
    <w:rPr>
      <w:b/>
      <w:bCs/>
      <w:i/>
      <w:iCs/>
      <w:spacing w:val="5"/>
    </w:rPr>
  </w:style>
  <w:style w:type="paragraph" w:styleId="ListParagraph">
    <w:name w:val="List Paragraph"/>
    <w:basedOn w:val="Normal"/>
    <w:uiPriority w:val="34"/>
    <w:qFormat/>
    <w:rsid w:val="00AE67D4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unhideWhenUsed/>
    <w:rsid w:val="00BE4221"/>
    <w:pPr>
      <w:tabs>
        <w:tab w:val="center" w:pos="4513"/>
        <w:tab w:val="right" w:pos="9026"/>
      </w:tabs>
      <w:spacing w:after="0" w:line="240" w:lineRule="auto"/>
    </w:pPr>
  </w:style>
  <w:style w:type="character" w:styleId="HeaderChar" w:customStyle="1">
    <w:name w:val="Header Char"/>
    <w:basedOn w:val="DefaultParagraphFont"/>
    <w:link w:val="Header"/>
    <w:uiPriority w:val="99"/>
    <w:rsid w:val="00BE4221"/>
    <w:rPr>
      <w:rFonts w:ascii="Arial" w:hAnsi="Arial"/>
      <w:sz w:val="24"/>
    </w:rPr>
  </w:style>
  <w:style w:type="paragraph" w:styleId="Footer">
    <w:name w:val="footer"/>
    <w:basedOn w:val="Normal"/>
    <w:link w:val="FooterChar"/>
    <w:uiPriority w:val="99"/>
    <w:unhideWhenUsed/>
    <w:rsid w:val="00BE4221"/>
    <w:pPr>
      <w:tabs>
        <w:tab w:val="center" w:pos="4513"/>
        <w:tab w:val="right" w:pos="9026"/>
      </w:tabs>
      <w:spacing w:after="0" w:line="240" w:lineRule="auto"/>
    </w:pPr>
  </w:style>
  <w:style w:type="character" w:styleId="FooterChar" w:customStyle="1">
    <w:name w:val="Footer Char"/>
    <w:basedOn w:val="DefaultParagraphFont"/>
    <w:link w:val="Footer"/>
    <w:uiPriority w:val="99"/>
    <w:rsid w:val="00BE4221"/>
    <w:rPr>
      <w:rFonts w:ascii="Arial" w:hAnsi="Arial"/>
      <w:sz w:val="24"/>
    </w:rPr>
  </w:style>
  <w:style w:type="character" w:styleId="Hyperlink">
    <w:name w:val="Hyperlink"/>
    <w:basedOn w:val="DefaultParagraphFont"/>
    <w:uiPriority w:val="99"/>
    <w:unhideWhenUsed/>
    <w:rsid w:val="00BE4221"/>
    <w:rPr>
      <w:color w:val="467886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BE4221"/>
    <w:rPr>
      <w:color w:val="605E5C"/>
      <w:shd w:val="clear" w:color="auto" w:fill="E1DFDD"/>
    </w:rPr>
  </w:style>
  <w:style w:type="paragraph" w:styleId="TOCHeading">
    <w:name w:val="TOC Heading"/>
    <w:basedOn w:val="Heading1"/>
    <w:next w:val="Normal"/>
    <w:uiPriority w:val="39"/>
    <w:unhideWhenUsed/>
    <w:qFormat/>
    <w:rsid w:val="00982FE3"/>
    <w:pPr>
      <w:outlineLvl w:val="9"/>
    </w:pPr>
    <w:rPr>
      <w:rFonts w:asciiTheme="majorHAnsi" w:hAnsiTheme="majorHAnsi"/>
      <w:kern w:val="0"/>
      <w:lang w:eastAsia="en-GB"/>
      <w14:ligatures w14:val="none"/>
    </w:rPr>
  </w:style>
  <w:style w:type="paragraph" w:styleId="TOC1">
    <w:name w:val="toc 1"/>
    <w:basedOn w:val="Normal"/>
    <w:next w:val="Normal"/>
    <w:autoRedefine/>
    <w:uiPriority w:val="39"/>
    <w:unhideWhenUsed/>
    <w:rsid w:val="00982FE3"/>
    <w:pPr>
      <w:spacing w:after="100"/>
    </w:pPr>
  </w:style>
  <w:style w:type="character" w:styleId="CommentReference">
    <w:name w:val="annotation reference"/>
    <w:basedOn w:val="DefaultParagraphFont"/>
    <w:uiPriority w:val="99"/>
    <w:semiHidden/>
    <w:unhideWhenUsed/>
    <w:rsid w:val="00421DD8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21DD8"/>
    <w:pPr>
      <w:spacing w:line="240" w:lineRule="auto"/>
    </w:pPr>
    <w:rPr>
      <w:sz w:val="20"/>
      <w:szCs w:val="20"/>
    </w:rPr>
  </w:style>
  <w:style w:type="character" w:styleId="CommentTextChar" w:customStyle="1">
    <w:name w:val="Comment Text Char"/>
    <w:basedOn w:val="DefaultParagraphFont"/>
    <w:link w:val="CommentText"/>
    <w:uiPriority w:val="99"/>
    <w:rsid w:val="00421DD8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421DD8"/>
    <w:rPr>
      <w:b/>
      <w:bCs/>
    </w:rPr>
  </w:style>
  <w:style w:type="character" w:styleId="CommentSubjectChar" w:customStyle="1">
    <w:name w:val="Comment Subject Char"/>
    <w:basedOn w:val="CommentTextChar"/>
    <w:link w:val="CommentSubject"/>
    <w:uiPriority w:val="99"/>
    <w:semiHidden/>
    <w:rsid w:val="00421DD8"/>
    <w:rPr>
      <w:rFonts w:ascii="Arial" w:hAnsi="Arial"/>
      <w:b/>
      <w:bCs/>
      <w:sz w:val="20"/>
      <w:szCs w:val="20"/>
    </w:rPr>
  </w:style>
  <w:style w:type="paragraph" w:styleId="NormalWeb">
    <w:name w:val="Normal (Web)"/>
    <w:basedOn w:val="Normal"/>
    <w:uiPriority w:val="99"/>
    <w:semiHidden/>
    <w:unhideWhenUsed/>
    <w:rsid w:val="00122DEA"/>
    <w:rPr>
      <w:rFonts w:ascii="Times New Roman" w:hAnsi="Times New Roman" w:cs="Times New Roman"/>
      <w:szCs w:val="24"/>
    </w:rPr>
  </w:style>
  <w:style w:type="paragraph" w:styleId="Revision">
    <w:name w:val="Revision"/>
    <w:hidden/>
    <w:uiPriority w:val="99"/>
    <w:semiHidden/>
    <w:rsid w:val="00342738"/>
    <w:pPr>
      <w:spacing w:after="0" w:line="240" w:lineRule="auto"/>
    </w:pPr>
    <w:rPr>
      <w:rFonts w:ascii="Arial" w:hAnsi="Arial"/>
      <w:sz w:val="24"/>
    </w:rPr>
  </w:style>
  <w:style w:type="character" w:styleId="FollowedHyperlink">
    <w:name w:val="FollowedHyperlink"/>
    <w:basedOn w:val="DefaultParagraphFont"/>
    <w:uiPriority w:val="99"/>
    <w:semiHidden/>
    <w:unhideWhenUsed/>
    <w:rsid w:val="0000649C"/>
    <w:rPr>
      <w:color w:val="96607D" w:themeColor="followedHyperlink"/>
      <w:u w:val="single"/>
    </w:rPr>
  </w:style>
  <w:style w:type="table" w:styleId="TableGrid">
    <w:name w:val="Table Grid"/>
    <w:basedOn w:val="TableNormal"/>
    <w:uiPriority w:val="39"/>
    <w:rsid w:val="00A61B9C"/>
    <w:pPr>
      <w:spacing w:after="0" w:line="240" w:lineRule="auto"/>
    </w:pPr>
    <w:tblPr>
      <w:tblBorders>
        <w:top w:val="single" w:color="auto" w:sz="4" w:space="0"/>
        <w:left w:val="single" w:color="auto" w:sz="4" w:space="0"/>
        <w:bottom w:val="single" w:color="auto" w:sz="4" w:space="0"/>
        <w:right w:val="single" w:color="auto" w:sz="4" w:space="0"/>
        <w:insideH w:val="single" w:color="auto" w:sz="4" w:space="0"/>
        <w:insideV w:val="single" w:color="auto" w:sz="4" w:space="0"/>
      </w:tblBorders>
    </w:tblPr>
  </w:style>
  <w:style w:type="table" w:styleId="GridTable4">
    <w:name w:val="Grid Table 4"/>
    <w:basedOn w:val="TableNormal"/>
    <w:uiPriority w:val="49"/>
    <w:rsid w:val="00A61B9C"/>
    <w:pPr>
      <w:spacing w:after="0" w:line="240" w:lineRule="auto"/>
    </w:pPr>
    <w:tblPr>
      <w:tblStyleRowBandSize w:val="1"/>
      <w:tblStyleColBandSize w:val="1"/>
      <w:tblBorders>
        <w:top w:val="single" w:color="666666" w:themeColor="text1" w:themeTint="99" w:sz="4" w:space="0"/>
        <w:left w:val="single" w:color="666666" w:themeColor="text1" w:themeTint="99" w:sz="4" w:space="0"/>
        <w:bottom w:val="single" w:color="666666" w:themeColor="text1" w:themeTint="99" w:sz="4" w:space="0"/>
        <w:right w:val="single" w:color="666666" w:themeColor="text1" w:themeTint="99" w:sz="4" w:space="0"/>
        <w:insideH w:val="single" w:color="666666" w:themeColor="text1" w:themeTint="99" w:sz="4" w:space="0"/>
        <w:insideV w:val="single" w:color="666666" w:themeColor="text1" w:themeTint="99" w:sz="4" w:space="0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color="000000" w:themeColor="text1" w:sz="4" w:space="0"/>
          <w:left w:val="single" w:color="000000" w:themeColor="text1" w:sz="4" w:space="0"/>
          <w:bottom w:val="single" w:color="000000" w:themeColor="text1" w:sz="4" w:space="0"/>
          <w:right w:val="single" w:color="000000" w:themeColor="text1" w:sz="4" w:space="0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color="000000" w:themeColor="text1" w:sz="4" w:space="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paragraph" w:styleId="ACEBodyText" w:customStyle="1">
    <w:name w:val="ACE Body Text"/>
    <w:link w:val="ACEBodyTextChar"/>
    <w:rsid w:val="00DC29DB"/>
    <w:pPr>
      <w:spacing w:after="0" w:line="320" w:lineRule="exact"/>
    </w:pPr>
    <w:rPr>
      <w:rFonts w:ascii="Arial" w:hAnsi="Arial" w:eastAsia="Times New Roman" w:cs="Times New Roman"/>
      <w:kern w:val="0"/>
      <w:sz w:val="24"/>
      <w:szCs w:val="24"/>
      <w:lang w:eastAsia="en-GB"/>
      <w14:ligatures w14:val="none"/>
    </w:rPr>
  </w:style>
  <w:style w:type="character" w:styleId="ACEBodyTextChar" w:customStyle="1">
    <w:name w:val="ACE Body Text Char"/>
    <w:link w:val="ACEBodyText"/>
    <w:rsid w:val="00DC29DB"/>
    <w:rPr>
      <w:rFonts w:ascii="Arial" w:hAnsi="Arial" w:eastAsia="Times New Roman" w:cs="Times New Roman"/>
      <w:kern w:val="0"/>
      <w:sz w:val="24"/>
      <w:szCs w:val="24"/>
      <w:lang w:eastAsia="en-GB"/>
      <w14:ligatures w14:val="non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6596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992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399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4475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935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40675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97406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41047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9951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42126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69844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3314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2734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9556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609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2618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14871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953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3119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3625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33755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36986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4591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5355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702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3645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endnotes" Target="endnotes.xml"/><Relationship Id="rId18" Type="http://schemas.openxmlformats.org/officeDocument/2006/relationships/hyperlink" Target="https://www.nationalarchives.gov.uk/archives-sector/grants-and-funding/" TargetMode="External"/><Relationship Id="rId26" Type="http://schemas.microsoft.com/office/2016/09/relationships/commentsIds" Target="commentsIds.xml"/><Relationship Id="rId39" Type="http://schemas.openxmlformats.org/officeDocument/2006/relationships/hyperlink" Target="https://www.communityarchives.org.uk/" TargetMode="External"/><Relationship Id="rId21" Type="http://schemas.openxmlformats.org/officeDocument/2006/relationships/hyperlink" Target="https://www.communityarchives.org.uk/" TargetMode="External"/><Relationship Id="rId34" Type="http://schemas.openxmlformats.org/officeDocument/2006/relationships/hyperlink" Target="https://outlook.office.com/book/SpacesPlacesandBelongingCommunityHub@NationalArchivesUK.onmicrosoft.com/?ismsaljsauthenabled" TargetMode="External"/><Relationship Id="rId42" Type="http://schemas.openxmlformats.org/officeDocument/2006/relationships/hyperlink" Target="mailto:sophie.ansteedemas@nationalarchives.gov.uk" TargetMode="External"/><Relationship Id="rId47" Type="http://schemas.microsoft.com/office/2011/relationships/people" Target="people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hyperlink" Target="https://www.llyfrgell.cymru/" TargetMode="External"/><Relationship Id="rId29" Type="http://schemas.openxmlformats.org/officeDocument/2006/relationships/hyperlink" Target="https://www.nationalarchives.gov.uk/archives-sector/grants-and-funding/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comments" Target="comments.xml"/><Relationship Id="rId32" Type="http://schemas.openxmlformats.org/officeDocument/2006/relationships/hyperlink" Target="https://www.communityarchives.org.uk/" TargetMode="External"/><Relationship Id="rId37" Type="http://schemas.openxmlformats.org/officeDocument/2006/relationships/hyperlink" Target="https://museumsandgalleries.leeds.gov.uk/" TargetMode="External"/><Relationship Id="rId40" Type="http://schemas.openxmlformats.org/officeDocument/2006/relationships/hyperlink" Target="mailto:sophie.ansteedemas@nationalarchives.gov.uk" TargetMode="External"/><Relationship Id="rId45" Type="http://schemas.openxmlformats.org/officeDocument/2006/relationships/header" Target="header1.xml"/><Relationship Id="rId36" Type="http://schemas.openxmlformats.org/officeDocument/2006/relationships/hyperlink" Target="https://www.nationalarchives.gov.uk/archives-sector/grants-and-funding/" TargetMode="External"/><Relationship Id="rId15" Type="http://schemas.openxmlformats.org/officeDocument/2006/relationships/hyperlink" Target="https://museumsandgalleries.leeds.gov.uk/" TargetMode="External"/><Relationship Id="rId23" Type="http://schemas.openxmlformats.org/officeDocument/2006/relationships/hyperlink" Target="https://outlook.office.com/book/SpacesPlacesandBelongingCommunityHub@NationalArchivesUK.onmicrosoft.com/?ismsaljsauthenabled" TargetMode="External"/><Relationship Id="rId28" Type="http://schemas.openxmlformats.org/officeDocument/2006/relationships/hyperlink" Target="https://assets.publishing.service.gov.uk/government/uploads/system/uploads/attachment_data/file/771152/2019-01-15_Code_of_Conduct_for_Grant_Recipients_v._1.01.pdf" TargetMode="External"/><Relationship Id="rId10" Type="http://schemas.openxmlformats.org/officeDocument/2006/relationships/settings" Target="settings.xml"/><Relationship Id="rId19" Type="http://schemas.openxmlformats.org/officeDocument/2006/relationships/hyperlink" Target="https://museumsandgalleries.leeds.gov.uk/" TargetMode="External"/><Relationship Id="rId31" Type="http://schemas.openxmlformats.org/officeDocument/2006/relationships/hyperlink" Target="https://www.llyfrgell.cymru/" TargetMode="External"/><Relationship Id="rId44" Type="http://schemas.openxmlformats.org/officeDocument/2006/relationships/hyperlink" Target="https://assets.publishing.service.gov.uk/government/uploads/system/uploads/attachment_data/file/771152/2019-01-15_Code_of_Conduct_for_Grant_Recipients_v._1.01.pdf" TargetMode="External"/><Relationship Id="rId48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yperlink" Target="https://www.nationalarchives.gov.uk/archives-sector/grants-and-funding/" TargetMode="External"/><Relationship Id="rId22" Type="http://schemas.openxmlformats.org/officeDocument/2006/relationships/hyperlink" Target="mailto:sophie.ansteedemas@nationalarchives.gov.uk" TargetMode="External"/><Relationship Id="rId27" Type="http://schemas.microsoft.com/office/2018/08/relationships/commentsExtensible" Target="commentsExtensible.xml"/><Relationship Id="rId30" Type="http://schemas.openxmlformats.org/officeDocument/2006/relationships/hyperlink" Target="https://museumsandgalleries.leeds.gov.uk/" TargetMode="External"/><Relationship Id="rId35" Type="http://schemas.openxmlformats.org/officeDocument/2006/relationships/hyperlink" Target="https://assets.publishing.service.gov.uk/government/uploads/system/uploads/attachment_data/file/771152/2019-01-15_Code_of_Conduct_for_Grant_Recipients_v._1.01.pdf" TargetMode="External"/><Relationship Id="rId43" Type="http://schemas.openxmlformats.org/officeDocument/2006/relationships/hyperlink" Target="https://outlook.office.com/book/SpacesPlacesandBelongingCommunityHub@NationalArchivesUK.onmicrosoft.com/?ismsaljsauthenabled" TargetMode="External"/><Relationship Id="rId8" Type="http://schemas.openxmlformats.org/officeDocument/2006/relationships/numbering" Target="numbering.xml"/><Relationship Id="rId3" Type="http://schemas.openxmlformats.org/officeDocument/2006/relationships/customXml" Target="../customXml/item3.xml"/><Relationship Id="rId12" Type="http://schemas.openxmlformats.org/officeDocument/2006/relationships/footnotes" Target="footnotes.xml"/><Relationship Id="rId17" Type="http://schemas.openxmlformats.org/officeDocument/2006/relationships/hyperlink" Target="https://www.communityarchives.org.uk/" TargetMode="External"/><Relationship Id="rId25" Type="http://schemas.microsoft.com/office/2011/relationships/commentsExtended" Target="commentsExtended.xml"/><Relationship Id="rId33" Type="http://schemas.openxmlformats.org/officeDocument/2006/relationships/hyperlink" Target="mailto:sophie.ansteedemas@nationalarchives.gov.uk" TargetMode="External"/><Relationship Id="rId38" Type="http://schemas.openxmlformats.org/officeDocument/2006/relationships/hyperlink" Target="https://www.llyfrgell.cymru/" TargetMode="External"/><Relationship Id="rId46" Type="http://schemas.openxmlformats.org/officeDocument/2006/relationships/fontTable" Target="fontTable.xml"/><Relationship Id="rId20" Type="http://schemas.openxmlformats.org/officeDocument/2006/relationships/hyperlink" Target="https://www.llyfrgell.cymru/" TargetMode="External"/><Relationship Id="rId41" Type="http://schemas.openxmlformats.org/officeDocument/2006/relationships/hyperlink" Target="https://outlook.office.com/book/SpacesPlacesandBelongingCommunityHub@NationalArchivesUK.onmicrosoft.com/?ismsaljsauthenabled" TargetMode="External"/></Relationships>
</file>

<file path=word/theme/theme1.xml><?xml version="1.0" encoding="utf-8"?>
<a:theme xmlns:a="http://schemas.openxmlformats.org/drawingml/2006/main" xmlns:thm15="http://schemas.microsoft.com/office/thememl/2012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TNA Document" ma:contentTypeID="0x0101005D679CA3F8E696449A285DF9D1DAE8310029C0F0DB27A88C4CBD52985A7C5D59AA" ma:contentTypeVersion="22" ma:contentTypeDescription="" ma:contentTypeScope="" ma:versionID="bc01878ca4376c6cce682c9db3ea8ead">
  <xsd:schema xmlns:xsd="http://www.w3.org/2001/XMLSchema" xmlns:xs="http://www.w3.org/2001/XMLSchema" xmlns:p="http://schemas.microsoft.com/office/2006/metadata/properties" xmlns:ns1="http://schemas.microsoft.com/sharepoint/v3" xmlns:ns2="b55421fe-d432-41c3-a616-7a047f898650" xmlns:ns3="http://schemas.microsoft.com/sharepoint/v3/fields" xmlns:ns4="cdf83514-0311-4499-b740-c48c861a38b2" targetNamespace="http://schemas.microsoft.com/office/2006/metadata/properties" ma:root="true" ma:fieldsID="f0177b5b596130439552e84f9d87d55c" ns1:_="" ns2:_="" ns3:_="" ns4:_="">
    <xsd:import namespace="http://schemas.microsoft.com/sharepoint/v3"/>
    <xsd:import namespace="b55421fe-d432-41c3-a616-7a047f898650"/>
    <xsd:import namespace="http://schemas.microsoft.com/sharepoint/v3/fields"/>
    <xsd:import namespace="cdf83514-0311-4499-b740-c48c861a38b2"/>
    <xsd:element name="properties">
      <xsd:complexType>
        <xsd:sequence>
          <xsd:element name="documentManagement">
            <xsd:complexType>
              <xsd:all>
                <xsd:element ref="ns2:Objective_id" minOccurs="0"/>
                <xsd:element ref="ns2:Notes1" minOccurs="0"/>
                <xsd:element ref="ns2:Objective_filepath" minOccurs="0"/>
                <xsd:element ref="ns2:Objective_template" minOccurs="0"/>
                <xsd:element ref="ns2:Protective_x0020_Marking" minOccurs="0"/>
                <xsd:element ref="ns2:Objective_disposal_date" minOccurs="0"/>
                <xsd:element ref="ns2:Objective_date_sentenced" minOccurs="0"/>
                <xsd:element ref="ns2:Objective_disposal_schedule" minOccurs="0"/>
                <xsd:element ref="ns2:Objective_date_trigger" minOccurs="0"/>
                <xsd:element ref="ns2:Objective_manually_sentenced" minOccurs="0"/>
                <xsd:element ref="ns2:Objective_repository" minOccurs="0"/>
                <xsd:element ref="ns2:Objective_doc_extension" minOccurs="0"/>
                <xsd:element ref="ns2:Objective_created_by" minOccurs="0"/>
                <xsd:element ref="ns2:Objective_modified_by" minOccurs="0"/>
                <xsd:element ref="ns2:Reason_for_closire" minOccurs="0"/>
                <xsd:element ref="ns2:Closure_review_date" minOccurs="0"/>
                <xsd:element ref="ns2:Date_closed" minOccurs="0"/>
                <xsd:element ref="ns1:_dlc_Exempt" minOccurs="0"/>
                <xsd:element ref="ns2:Funder" minOccurs="0"/>
                <xsd:element ref="ns2:Grant_x0020_Project_x0020_Status" minOccurs="0"/>
                <xsd:element ref="ns1:StartDate" minOccurs="0"/>
                <xsd:element ref="ns2:Partner_x0020_Institutions" minOccurs="0"/>
                <xsd:element ref="ns3:_EndDate" minOccurs="0"/>
                <xsd:element ref="ns2:TNA_x0020_Lead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StartDate" ma:index="28" nillable="true" ma:displayName="Start Date" ma:format="DateOnly" ma:internalName="Start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5421fe-d432-41c3-a616-7a047f898650" elementFormDefault="qualified">
    <xsd:import namespace="http://schemas.microsoft.com/office/2006/documentManagement/types"/>
    <xsd:import namespace="http://schemas.microsoft.com/office/infopath/2007/PartnerControls"/>
    <xsd:element name="Objective_id" ma:index="8" nillable="true" ma:displayName="Objective_id" ma:internalName="Objective_id" ma:readOnly="false">
      <xsd:simpleType>
        <xsd:restriction base="dms:Text">
          <xsd:maxLength value="255"/>
        </xsd:restriction>
      </xsd:simpleType>
    </xsd:element>
    <xsd:element name="Notes1" ma:index="9" nillable="true" ma:displayName="Notes" ma:internalName="Notes1">
      <xsd:simpleType>
        <xsd:restriction base="dms:Note">
          <xsd:maxLength value="255"/>
        </xsd:restriction>
      </xsd:simpleType>
    </xsd:element>
    <xsd:element name="Objective_filepath" ma:index="10" nillable="true" ma:displayName="Objective_filepath" ma:internalName="Objective_filepath" ma:readOnly="false">
      <xsd:simpleType>
        <xsd:restriction base="dms:Note">
          <xsd:maxLength value="255"/>
        </xsd:restriction>
      </xsd:simpleType>
    </xsd:element>
    <xsd:element name="Objective_template" ma:index="11" nillable="true" ma:displayName="Objective_template" ma:default="No" ma:format="Dropdown" ma:internalName="Objective_template" ma:readOnly="false">
      <xsd:simpleType>
        <xsd:restriction base="dms:Choice">
          <xsd:enumeration value="Yes"/>
          <xsd:enumeration value="No"/>
        </xsd:restriction>
      </xsd:simpleType>
    </xsd:element>
    <xsd:element name="Protective_x0020_Marking" ma:index="12" nillable="true" ma:displayName="Protective Marking" ma:format="Dropdown" ma:internalName="Protective_x0020_Marking">
      <xsd:simpleType>
        <xsd:restriction base="dms:Choice">
          <xsd:enumeration value="OFFICIAL-SENSITIVE"/>
          <xsd:enumeration value="OFFICIAL-SENSITIVE-COMMERCIAL"/>
          <xsd:enumeration value="OFFICIAL-SENSITIVE-PERSONAL"/>
        </xsd:restriction>
      </xsd:simpleType>
    </xsd:element>
    <xsd:element name="Objective_disposal_date" ma:index="13" nillable="true" ma:displayName="Objective_disposal_date" ma:format="DateTime" ma:hidden="true" ma:internalName="Objective_disposal_date" ma:readOnly="false">
      <xsd:simpleType>
        <xsd:restriction base="dms:DateTime"/>
      </xsd:simpleType>
    </xsd:element>
    <xsd:element name="Objective_date_sentenced" ma:index="14" nillable="true" ma:displayName="Objective_date_sentenced" ma:format="DateTime" ma:hidden="true" ma:internalName="Objective_date_sentenced" ma:readOnly="false">
      <xsd:simpleType>
        <xsd:restriction base="dms:DateTime"/>
      </xsd:simpleType>
    </xsd:element>
    <xsd:element name="Objective_disposal_schedule" ma:index="15" nillable="true" ma:displayName="Objective_disposal_schedule" ma:hidden="true" ma:internalName="Objective_disposal_schedule" ma:readOnly="false">
      <xsd:simpleType>
        <xsd:restriction base="dms:Text">
          <xsd:maxLength value="255"/>
        </xsd:restriction>
      </xsd:simpleType>
    </xsd:element>
    <xsd:element name="Objective_date_trigger" ma:index="16" nillable="true" ma:displayName="Objective_date_trigger" ma:format="DateTime" ma:hidden="true" ma:internalName="Objective_date_trigger" ma:readOnly="false">
      <xsd:simpleType>
        <xsd:restriction base="dms:DateTime"/>
      </xsd:simpleType>
    </xsd:element>
    <xsd:element name="Objective_manually_sentenced" ma:index="17" nillable="true" ma:displayName="Objective_manually_sentenced" ma:default="No" ma:format="Dropdown" ma:hidden="true" ma:internalName="Objective_manually_sentenced" ma:readOnly="false">
      <xsd:simpleType>
        <xsd:restriction base="dms:Choice">
          <xsd:enumeration value="Yes"/>
          <xsd:enumeration value="No"/>
        </xsd:restriction>
      </xsd:simpleType>
    </xsd:element>
    <xsd:element name="Objective_repository" ma:index="18" nillable="true" ma:displayName="Objective_repository" ma:hidden="true" ma:internalName="Objective_repository" ma:readOnly="false">
      <xsd:simpleType>
        <xsd:restriction base="dms:Text">
          <xsd:maxLength value="255"/>
        </xsd:restriction>
      </xsd:simpleType>
    </xsd:element>
    <xsd:element name="Objective_doc_extension" ma:index="19" nillable="true" ma:displayName="Objective_doc_extension" ma:internalName="Objective_doc_extension" ma:readOnly="false">
      <xsd:simpleType>
        <xsd:restriction base="dms:Text">
          <xsd:maxLength value="255"/>
        </xsd:restriction>
      </xsd:simpleType>
    </xsd:element>
    <xsd:element name="Objective_created_by" ma:index="20" nillable="true" ma:displayName="Objective_created_by" ma:internalName="Objective_created_by">
      <xsd:simpleType>
        <xsd:restriction base="dms:Text">
          <xsd:maxLength value="255"/>
        </xsd:restriction>
      </xsd:simpleType>
    </xsd:element>
    <xsd:element name="Objective_modified_by" ma:index="21" nillable="true" ma:displayName="Objective_modified_by" ma:internalName="Objective_modified_by">
      <xsd:simpleType>
        <xsd:restriction base="dms:Text">
          <xsd:maxLength value="255"/>
        </xsd:restriction>
      </xsd:simpleType>
    </xsd:element>
    <xsd:element name="Reason_for_closire" ma:index="22" nillable="true" ma:displayName="Closure_decision_reason" ma:hidden="true" ma:internalName="Reason_for_closire" ma:readOnly="false">
      <xsd:simpleType>
        <xsd:restriction base="dms:Text">
          <xsd:maxLength value="255"/>
        </xsd:restriction>
      </xsd:simpleType>
    </xsd:element>
    <xsd:element name="Closure_review_date" ma:index="23" nillable="true" ma:displayName="Closure_review_date" ma:format="DateOnly" ma:hidden="true" ma:internalName="Closure_review_date" ma:readOnly="false">
      <xsd:simpleType>
        <xsd:restriction base="dms:DateTime"/>
      </xsd:simpleType>
    </xsd:element>
    <xsd:element name="Date_closed" ma:index="24" nillable="true" ma:displayName="Date_closed" ma:format="DateTime" ma:hidden="true" ma:internalName="Date_closed" ma:readOnly="false">
      <xsd:simpleType>
        <xsd:restriction base="dms:DateTime"/>
      </xsd:simpleType>
    </xsd:element>
    <xsd:element name="Funder" ma:index="26" nillable="true" ma:displayName="Funder" ma:default="" ma:description="Organisation or grant funding agency funding a TNA activity" ma:internalName="Funder">
      <xsd:simpleType>
        <xsd:restriction base="dms:Text">
          <xsd:maxLength value="255"/>
        </xsd:restriction>
      </xsd:simpleType>
    </xsd:element>
    <xsd:element name="Grant_x0020_Project_x0020_Status" ma:index="27" nillable="true" ma:displayName="Grant Project Status" ma:default="" ma:description="Status of a funded activity or application" ma:format="Dropdown" ma:internalName="Grant_x0020_Project_x0020_Status">
      <xsd:simpleType>
        <xsd:restriction base="dms:Choice">
          <xsd:enumeration value="In development"/>
          <xsd:enumeration value="Result pending"/>
          <xsd:enumeration value="In progress"/>
          <xsd:enumeration value="Unsuccessful"/>
          <xsd:enumeration value="Completed"/>
          <xsd:enumeration value="Stalled"/>
          <xsd:enumeration value="Not started"/>
        </xsd:restriction>
      </xsd:simpleType>
    </xsd:element>
    <xsd:element name="Partner_x0020_Institutions" ma:index="29" nillable="true" ma:displayName="Lead Institution" ma:description="Which organisation is the Lead for this Grant" ma:format="Dropdown" ma:internalName="Partner_x0020_Institutions">
      <xsd:simpleType>
        <xsd:restriction base="dms:Text">
          <xsd:maxLength value="255"/>
        </xsd:restriction>
      </xsd:simpleType>
    </xsd:element>
    <xsd:element name="TNA_x0020_Lead" ma:index="31" nillable="true" ma:displayName="TNA Lead" ma:description="Internal TNA person or group leading an activity" ma:list="UserInfo" ma:SearchPeopleOnly="false" ma:internalName="TNA_x0020_Lead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EndDate" ma:index="30" nillable="true" ma:displayName="End Date" ma:format="DateOnly" ma:internalName="_End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f83514-0311-4499-b740-c48c861a38b2" elementFormDefault="qualified">
    <xsd:import namespace="http://schemas.microsoft.com/office/2006/documentManagement/types"/>
    <xsd:import namespace="http://schemas.microsoft.com/office/infopath/2007/PartnerControls"/>
    <xsd:element name="_dlc_DocId" ma:index="3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3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4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haredContentType xmlns="Microsoft.SharePoint.Taxonomy.ContentTypeSync" SourceId="20c0fc91-5178-4f65-8d1d-944e60792c5e" ContentTypeId="0x0101005D679CA3F8E696449A285DF9D1DAE831" PreviousValue="false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cdf83514-0311-4499-b740-c48c861a38b2">EMM5X64UUQ5F-1329725350-8234</_dlc_DocId>
    <_dlc_DocIdUrl xmlns="cdf83514-0311-4499-b740-c48c861a38b2">
      <Url>https://nationalarchivesuk.sharepoint.com/sites/RGAE_Archiv/_layouts/15/DocIdRedir.aspx?ID=EMM5X64UUQ5F-1329725350-8234</Url>
      <Description>EMM5X64UUQ5F-1329725350-8234</Description>
    </_dlc_DocIdUrl>
    <_dlc_DocIdPersistId xmlns="cdf83514-0311-4499-b740-c48c861a38b2">false</_dlc_DocIdPersistId>
    <_ip_UnifiedCompliancePolicyUIAction xmlns="http://schemas.microsoft.com/sharepoint/v3" xsi:nil="true"/>
    <lcf76f155ced4ddcb4097134ff3c332f xmlns="06f1e2da-5526-402c-bbca-80a075b205b0">
      <Terms xmlns="http://schemas.microsoft.com/office/infopath/2007/PartnerControls"/>
    </lcf76f155ced4ddcb4097134ff3c332f>
    <_ip_UnifiedCompliancePolicyProperties xmlns="http://schemas.microsoft.com/sharepoint/v3" xsi:nil="true"/>
    <TaxCatchAll xmlns="cdf83514-0311-4499-b740-c48c861a38b2" xsi:nil="true"/>
    <_EndDate xmlns="http://schemas.microsoft.com/sharepoint/v3/fields">2025-11-18T23:21:51+00:00</_EndDate>
    <Grant_x0020_Application_x0020_Status xmlns="b55421fe-d432-41c3-a616-7a047f898650" xsi:nil="true"/>
    <StartDate xmlns="http://schemas.microsoft.com/sharepoint/v3">2025-11-18T23:21:51+00:00</StartDate>
    <Lead_x0020_Contact_x0020_Name xmlns="b55421fe-d432-41c3-a616-7a047f898650" xsi:nil="true"/>
    <Grant_x0020_Round xmlns="b55421fe-d432-41c3-a616-7a047f898650" xsi:nil="true"/>
    <Lead_x0020_Contact_x0020_Email_x0020_Address xmlns="b55421fe-d432-41c3-a616-7a047f898650" xsi:nil="true"/>
    <Next_x0020_Monitoring_x0020_Date xmlns="b55421fe-d432-41c3-a616-7a047f898650" xsi:nil="true"/>
  </documentManagement>
</p:propertie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8FB3CA46DC0DF498462BED02961D1CF" ma:contentTypeVersion="16" ma:contentTypeDescription="Create a new document." ma:contentTypeScope="" ma:versionID="e47d083194431660fd17254e157d6250">
  <xsd:schema xmlns:xsd="http://www.w3.org/2001/XMLSchema" xmlns:xs="http://www.w3.org/2001/XMLSchema" xmlns:p="http://schemas.microsoft.com/office/2006/metadata/properties" xmlns:ns1="http://schemas.microsoft.com/sharepoint/v3" xmlns:ns2="cdf83514-0311-4499-b740-c48c861a38b2" xmlns:ns3="06f1e2da-5526-402c-bbca-80a075b205b0" xmlns:ns4="b55421fe-d432-41c3-a616-7a047f898650" xmlns:ns5="http://schemas.microsoft.com/sharepoint/v3/fields" targetNamespace="http://schemas.microsoft.com/office/2006/metadata/properties" ma:root="true" ma:fieldsID="90887b87573a8ed116c0e8a16c865eda" ns1:_="" ns2:_="" ns3:_="" ns4:_="" ns5:_="">
    <xsd:import namespace="http://schemas.microsoft.com/sharepoint/v3"/>
    <xsd:import namespace="cdf83514-0311-4499-b740-c48c861a38b2"/>
    <xsd:import namespace="06f1e2da-5526-402c-bbca-80a075b205b0"/>
    <xsd:import namespace="b55421fe-d432-41c3-a616-7a047f898650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1:_ip_UnifiedCompliancePolicyProperties" minOccurs="0"/>
                <xsd:element ref="ns1:_ip_UnifiedCompliancePolicyUIAction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4:Lead_x0020_Contact_x0020_Name" minOccurs="0"/>
                <xsd:element ref="ns4:Grant_x0020_Round" minOccurs="0"/>
                <xsd:element ref="ns1:StartDate" minOccurs="0"/>
                <xsd:element ref="ns4:Next_x0020_Monitoring_x0020_Date" minOccurs="0"/>
                <xsd:element ref="ns4:Lead_x0020_Contact_x0020_Email_x0020_Address" minOccurs="0"/>
                <xsd:element ref="ns4:Grant_x0020_Application_x0020_Status" minOccurs="0"/>
                <xsd:element ref="ns5:_EndDat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  <xsd:element name="StartDate" ma:index="26" nillable="true" ma:displayName="Start Date" ma:default="[today]" ma:format="DateOnly" ma:internalName="Start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f83514-0311-4499-b740-c48c861a38b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2" nillable="true" ma:displayName="Taxonomy Catch All Column" ma:hidden="true" ma:list="{0d738ce1-c4e7-48ad-9de3-a64a6642c6a3}" ma:internalName="TaxCatchAll" ma:showField="CatchAllData" ma:web="cdf83514-0311-4499-b740-c48c861a38b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f1e2da-5526-402c-bbca-80a075b205b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20c0fc91-5178-4f65-8d1d-944e60792c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3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5421fe-d432-41c3-a616-7a047f898650" elementFormDefault="qualified">
    <xsd:import namespace="http://schemas.microsoft.com/office/2006/documentManagement/types"/>
    <xsd:import namespace="http://schemas.microsoft.com/office/infopath/2007/PartnerControls"/>
    <xsd:element name="Lead_x0020_Contact_x0020_Name" ma:index="24" nillable="true" ma:displayName="Lead Contact Name" ma:default="" ma:description="Name of external contact" ma:internalName="Lead_x0020_Contact_x0020_Name">
      <xsd:simpleType>
        <xsd:restriction base="dms:Text">
          <xsd:maxLength value="255"/>
        </xsd:restriction>
      </xsd:simpleType>
    </xsd:element>
    <xsd:element name="Grant_x0020_Round" ma:index="25" nillable="true" ma:displayName="Grant Round" ma:default="" ma:internalName="Grant_x0020_Round" ma:percentage="FALSE">
      <xsd:simpleType>
        <xsd:restriction base="dms:Number"/>
      </xsd:simpleType>
    </xsd:element>
    <xsd:element name="Next_x0020_Monitoring_x0020_Date" ma:index="27" nillable="true" ma:displayName="Next Monitoring Date" ma:default="" ma:format="DateOnly" ma:internalName="Next_x0020_Monitoring_x0020_Date">
      <xsd:simpleType>
        <xsd:restriction base="dms:DateTime"/>
      </xsd:simpleType>
    </xsd:element>
    <xsd:element name="Lead_x0020_Contact_x0020_Email_x0020_Address" ma:index="28" nillable="true" ma:displayName="Lead Contact Email Address" ma:default="" ma:description="Email address of lead external contact" ma:internalName="Lead_x0020_Contact_x0020_Email_x0020_Address">
      <xsd:simpleType>
        <xsd:restriction base="dms:Text">
          <xsd:maxLength value="255"/>
        </xsd:restriction>
      </xsd:simpleType>
    </xsd:element>
    <xsd:element name="Grant_x0020_Application_x0020_Status" ma:index="29" nillable="true" ma:displayName="Grant Application Status" ma:default="" ma:description="Status of a (payable/outward) grant application" ma:format="Dropdown" ma:internalName="Grant_x0020_Application_x0020_Status">
      <xsd:simpleType>
        <xsd:restriction base="dms:Choice">
          <xsd:enumeration value="P1 Application Received"/>
          <xsd:enumeration value="P2 Application Received"/>
          <xsd:enumeration value="Successful"/>
          <xsd:enumeration value="Unsuccessful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EndDate" ma:index="30" nillable="true" ma:displayName="End Date" ma:default="[today]" ma:format="DateTime" ma:internalName="_EndDat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B25F559-2903-4B63-A911-E6C42FA4C690}"/>
</file>

<file path=customXml/itemProps2.xml><?xml version="1.0" encoding="utf-8"?>
<ds:datastoreItem xmlns:ds="http://schemas.openxmlformats.org/officeDocument/2006/customXml" ds:itemID="{905D5180-5E3E-4E7C-BCCC-ABA1A984AC81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F171F5DD-9993-4797-9B0A-D7A42F82BB1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0BA0075-9520-4F00-BAE8-6CE3AEBC29EC}"/>
</file>

<file path=customXml/itemProps5.xml><?xml version="1.0" encoding="utf-8"?>
<ds:datastoreItem xmlns:ds="http://schemas.openxmlformats.org/officeDocument/2006/customXml" ds:itemID="{C94C967F-7206-4AB1-9830-BA3FBD3A8ECA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6F907CD4-20BA-403B-BB55-5AB85571D8DB}">
  <ds:schemaRefs>
    <ds:schemaRef ds:uri="http://schemas.microsoft.com/office/2006/metadata/properties"/>
    <ds:schemaRef ds:uri="http://schemas.microsoft.com/office/infopath/2007/PartnerControls"/>
    <ds:schemaRef ds:uri="b55421fe-d432-41c3-a616-7a047f898650"/>
    <ds:schemaRef ds:uri="http://schemas.microsoft.com/sharepoint/v3/fields"/>
    <ds:schemaRef ds:uri="http://schemas.microsoft.com/sharepoint/v3"/>
    <ds:schemaRef ds:uri="cdf83514-0311-4499-b740-c48c861a38b2"/>
  </ds:schemaRefs>
</ds:datastoreItem>
</file>

<file path=customXml/itemProps7.xml><?xml version="1.0" encoding="utf-8"?>
<ds:datastoreItem xmlns:ds="http://schemas.openxmlformats.org/officeDocument/2006/customXml" ds:itemID="{D425BCEA-345B-474F-835A-04FF6B0CF396}"/>
</file>

<file path=docMetadata/LabelInfo.xml><?xml version="1.0" encoding="utf-8"?>
<clbl:labelList xmlns:clbl="http://schemas.microsoft.com/office/2020/mipLabelMetadata">
  <clbl:label id="{61c22e59-6e76-40e7-9277-37c464fc6354}" enabled="1" method="Privileged" siteId="{f99512c1-fd9f-4475-9896-9a0b3cdc50ec}" removed="0"/>
</clbl:labelList>
</file>

<file path=docProps/app.xml><?xml version="1.0" encoding="utf-8"?>
<ap:Properties xmlns="http://schemas.openxmlformats.org/officeDocument/2006/extended-properties" xmlns:vt="http://schemas.openxmlformats.org/officeDocument/2006/docPropsVTypes" xmlns:ap="http://schemas.openxmlformats.org/officeDocument/2006/extended-properties">
  <ap:Template>Normal</ap:Template>
  <ap:Application>Microsoft Word for the web</ap:Application>
  <ap:DocSecurity>0</ap:DocSecurity>
  <ap:ScaleCrop>false</ap:ScaleCrop>
  <ap:Company>The National Archives</ap:Company>
  <ap:SharedDoc>false</ap:SharedDoc>
  <ap:HyperlinksChanged>false</ap:HyperlinksChanged>
  <ap:AppVersion>16.0000</ap:AppVersion>
  <ap:LinksUpToDate>false</ap:LinksUpToDate>
</ap: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Anstee de Mas, Sophie</dc:creator>
  <cp:keywords/>
  <dc:description/>
  <cp:lastModifiedBy>Sophie Anstee de Mas</cp:lastModifiedBy>
  <cp:revision>234</cp:revision>
  <cp:lastPrinted>2025-09-10T10:58:00Z</cp:lastPrinted>
  <dcterms:created xsi:type="dcterms:W3CDTF">2025-09-03T15:33:00Z</dcterms:created>
  <dcterms:modified xsi:type="dcterms:W3CDTF">2026-07-23T09:00:27Z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0x01010058FB3CA46DC0DF498462BED02961D1CF</vt:lpwstr>
  </property>
  <property fmtid="{D5CDD505-2E9C-101B-9397-08002B2CF9AE}" pid="3" name="_dlc_DocIdItemGuid">
    <vt:lpwstr>80fc6851-89da-4f3b-94e4-5179c4336d5e</vt:lpwstr>
  </property>
  <property fmtid="{D5CDD505-2E9C-101B-9397-08002B2CF9AE}" pid="4" name="_docset_NoMedatataSyncRequired">
    <vt:lpwstr>False</vt:lpwstr>
  </property>
  <property fmtid="{D5CDD505-2E9C-101B-9397-08002B2CF9AE}" pid="5" name="docLang">
    <vt:lpwstr>en</vt:lpwstr>
  </property>
  <property fmtid="{D5CDD505-2E9C-101B-9397-08002B2CF9AE}" pid="6" name="TNA Lead">
    <vt:lpwstr>427;#Jessamy Carlson</vt:lpwstr>
  </property>
  <property fmtid="{D5CDD505-2E9C-101B-9397-08002B2CF9AE}" pid="7" name="xd_ProgID">
    <vt:lpwstr/>
  </property>
  <property fmtid="{D5CDD505-2E9C-101B-9397-08002B2CF9AE}" pid="8" name="_SourceUrl">
    <vt:lpwstr/>
  </property>
  <property fmtid="{D5CDD505-2E9C-101B-9397-08002B2CF9AE}" pid="9" name="_SharedFileIndex">
    <vt:lpwstr/>
  </property>
  <property fmtid="{D5CDD505-2E9C-101B-9397-08002B2CF9AE}" pid="10" name="ComplianceAssetId">
    <vt:lpwstr/>
  </property>
  <property fmtid="{D5CDD505-2E9C-101B-9397-08002B2CF9AE}" pid="11" name="TemplateUrl">
    <vt:lpwstr/>
  </property>
  <property fmtid="{D5CDD505-2E9C-101B-9397-08002B2CF9AE}" pid="12" name="_ExtendedDescription">
    <vt:lpwstr/>
  </property>
  <property fmtid="{D5CDD505-2E9C-101B-9397-08002B2CF9AE}" pid="13" name="Objective_manually_sentenced">
    <vt:lpwstr>No</vt:lpwstr>
  </property>
  <property fmtid="{D5CDD505-2E9C-101B-9397-08002B2CF9AE}" pid="14" name="Funder">
    <vt:lpwstr>AHRC</vt:lpwstr>
  </property>
  <property fmtid="{D5CDD505-2E9C-101B-9397-08002B2CF9AE}" pid="15" name="TriggerFlowInfo">
    <vt:lpwstr/>
  </property>
  <property fmtid="{D5CDD505-2E9C-101B-9397-08002B2CF9AE}" pid="16" name="Objective_template">
    <vt:lpwstr>No</vt:lpwstr>
  </property>
  <property fmtid="{D5CDD505-2E9C-101B-9397-08002B2CF9AE}" pid="17" name="Grant Project Status">
    <vt:lpwstr>In progress</vt:lpwstr>
  </property>
  <property fmtid="{D5CDD505-2E9C-101B-9397-08002B2CF9AE}" pid="18" name="Partner Institutions">
    <vt:lpwstr>NLW, Leeds Museums, CAGH</vt:lpwstr>
  </property>
  <property fmtid="{D5CDD505-2E9C-101B-9397-08002B2CF9AE}" pid="19" name="xd_Signature">
    <vt:bool>false</vt:bool>
  </property>
  <property fmtid="{D5CDD505-2E9C-101B-9397-08002B2CF9AE}" pid="20" name="MediaServiceImageTags">
    <vt:lpwstr/>
  </property>
</Properties>
</file>