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9" r:id="rId3"/>
    <p:sldId id="262" r:id="rId4"/>
    <p:sldId id="258" r:id="rId5"/>
    <p:sldId id="264" r:id="rId6"/>
    <p:sldId id="260" r:id="rId7"/>
    <p:sldId id="263" r:id="rId8"/>
    <p:sldId id="259" r:id="rId9"/>
    <p:sldId id="265" r:id="rId10"/>
    <p:sldId id="261" r:id="rId11"/>
    <p:sldId id="268" r:id="rId12"/>
    <p:sldId id="266" r:id="rId13"/>
    <p:sldId id="26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115" d="100"/>
          <a:sy n="115" d="100"/>
        </p:scale>
        <p:origin x="14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7641EB9-81B8-4D8A-AFBE-2282E2A6FDBF}" type="datetimeFigureOut">
              <a:rPr lang="en-GB" smtClean="0"/>
              <a:t>09/02/2021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6A7F4E-F9A7-4323-8063-D0F5466BCBA7}" type="slidenum">
              <a:rPr lang="en-GB" smtClean="0"/>
              <a:t>‹#›</a:t>
            </a:fld>
            <a:endParaRPr lang="en-GB"/>
          </a:p>
        </p:txBody>
      </p:sp>
    </p:spTree>
    <p:extLst>
      <p:ext uri="{BB962C8B-B14F-4D97-AF65-F5344CB8AC3E}">
        <p14:creationId xmlns:p14="http://schemas.microsoft.com/office/powerpoint/2010/main" val="3455056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7641EB9-81B8-4D8A-AFBE-2282E2A6FDBF}" type="datetimeFigureOut">
              <a:rPr lang="en-GB" smtClean="0"/>
              <a:t>09/02/2021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6A7F4E-F9A7-4323-8063-D0F5466BCBA7}" type="slidenum">
              <a:rPr lang="en-GB" smtClean="0"/>
              <a:t>‹#›</a:t>
            </a:fld>
            <a:endParaRPr lang="en-GB"/>
          </a:p>
        </p:txBody>
      </p:sp>
    </p:spTree>
    <p:extLst>
      <p:ext uri="{BB962C8B-B14F-4D97-AF65-F5344CB8AC3E}">
        <p14:creationId xmlns:p14="http://schemas.microsoft.com/office/powerpoint/2010/main" val="3023993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7641EB9-81B8-4D8A-AFBE-2282E2A6FDBF}" type="datetimeFigureOut">
              <a:rPr lang="en-GB" smtClean="0"/>
              <a:t>09/02/2021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6A7F4E-F9A7-4323-8063-D0F5466BCBA7}" type="slidenum">
              <a:rPr lang="en-GB" smtClean="0"/>
              <a:t>‹#›</a:t>
            </a:fld>
            <a:endParaRPr lang="en-GB"/>
          </a:p>
        </p:txBody>
      </p:sp>
    </p:spTree>
    <p:extLst>
      <p:ext uri="{BB962C8B-B14F-4D97-AF65-F5344CB8AC3E}">
        <p14:creationId xmlns:p14="http://schemas.microsoft.com/office/powerpoint/2010/main" val="3709586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7641EB9-81B8-4D8A-AFBE-2282E2A6FDBF}" type="datetimeFigureOut">
              <a:rPr lang="en-GB" smtClean="0"/>
              <a:t>09/02/2021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6A7F4E-F9A7-4323-8063-D0F5466BCBA7}" type="slidenum">
              <a:rPr lang="en-GB" smtClean="0"/>
              <a:t>‹#›</a:t>
            </a:fld>
            <a:endParaRPr lang="en-GB"/>
          </a:p>
        </p:txBody>
      </p:sp>
    </p:spTree>
    <p:extLst>
      <p:ext uri="{BB962C8B-B14F-4D97-AF65-F5344CB8AC3E}">
        <p14:creationId xmlns:p14="http://schemas.microsoft.com/office/powerpoint/2010/main" val="1269010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7641EB9-81B8-4D8A-AFBE-2282E2A6FDBF}" type="datetimeFigureOut">
              <a:rPr lang="en-GB" smtClean="0"/>
              <a:t>09/02/2021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6A7F4E-F9A7-4323-8063-D0F5466BCBA7}" type="slidenum">
              <a:rPr lang="en-GB" smtClean="0"/>
              <a:t>‹#›</a:t>
            </a:fld>
            <a:endParaRPr lang="en-GB"/>
          </a:p>
        </p:txBody>
      </p:sp>
    </p:spTree>
    <p:extLst>
      <p:ext uri="{BB962C8B-B14F-4D97-AF65-F5344CB8AC3E}">
        <p14:creationId xmlns:p14="http://schemas.microsoft.com/office/powerpoint/2010/main" val="1512902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7641EB9-81B8-4D8A-AFBE-2282E2A6FDBF}" type="datetimeFigureOut">
              <a:rPr lang="en-GB" smtClean="0"/>
              <a:t>09/02/2021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96A7F4E-F9A7-4323-8063-D0F5466BCBA7}" type="slidenum">
              <a:rPr lang="en-GB" smtClean="0"/>
              <a:t>‹#›</a:t>
            </a:fld>
            <a:endParaRPr lang="en-GB"/>
          </a:p>
        </p:txBody>
      </p:sp>
    </p:spTree>
    <p:extLst>
      <p:ext uri="{BB962C8B-B14F-4D97-AF65-F5344CB8AC3E}">
        <p14:creationId xmlns:p14="http://schemas.microsoft.com/office/powerpoint/2010/main" val="3004083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7641EB9-81B8-4D8A-AFBE-2282E2A6FDBF}" type="datetimeFigureOut">
              <a:rPr lang="en-GB" smtClean="0"/>
              <a:t>09/02/2021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96A7F4E-F9A7-4323-8063-D0F5466BCBA7}" type="slidenum">
              <a:rPr lang="en-GB" smtClean="0"/>
              <a:t>‹#›</a:t>
            </a:fld>
            <a:endParaRPr lang="en-GB"/>
          </a:p>
        </p:txBody>
      </p:sp>
    </p:spTree>
    <p:extLst>
      <p:ext uri="{BB962C8B-B14F-4D97-AF65-F5344CB8AC3E}">
        <p14:creationId xmlns:p14="http://schemas.microsoft.com/office/powerpoint/2010/main" val="1689139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7641EB9-81B8-4D8A-AFBE-2282E2A6FDBF}" type="datetimeFigureOut">
              <a:rPr lang="en-GB" smtClean="0"/>
              <a:t>09/02/2021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96A7F4E-F9A7-4323-8063-D0F5466BCBA7}" type="slidenum">
              <a:rPr lang="en-GB" smtClean="0"/>
              <a:t>‹#›</a:t>
            </a:fld>
            <a:endParaRPr lang="en-GB"/>
          </a:p>
        </p:txBody>
      </p:sp>
    </p:spTree>
    <p:extLst>
      <p:ext uri="{BB962C8B-B14F-4D97-AF65-F5344CB8AC3E}">
        <p14:creationId xmlns:p14="http://schemas.microsoft.com/office/powerpoint/2010/main" val="1190862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641EB9-81B8-4D8A-AFBE-2282E2A6FDBF}" type="datetimeFigureOut">
              <a:rPr lang="en-GB" smtClean="0"/>
              <a:t>09/02/2021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96A7F4E-F9A7-4323-8063-D0F5466BCBA7}" type="slidenum">
              <a:rPr lang="en-GB" smtClean="0"/>
              <a:t>‹#›</a:t>
            </a:fld>
            <a:endParaRPr lang="en-GB"/>
          </a:p>
        </p:txBody>
      </p:sp>
    </p:spTree>
    <p:extLst>
      <p:ext uri="{BB962C8B-B14F-4D97-AF65-F5344CB8AC3E}">
        <p14:creationId xmlns:p14="http://schemas.microsoft.com/office/powerpoint/2010/main" val="1202732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7641EB9-81B8-4D8A-AFBE-2282E2A6FDBF}" type="datetimeFigureOut">
              <a:rPr lang="en-GB" smtClean="0"/>
              <a:t>09/02/2021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96A7F4E-F9A7-4323-8063-D0F5466BCBA7}" type="slidenum">
              <a:rPr lang="en-GB" smtClean="0"/>
              <a:t>‹#›</a:t>
            </a:fld>
            <a:endParaRPr lang="en-GB"/>
          </a:p>
        </p:txBody>
      </p:sp>
    </p:spTree>
    <p:extLst>
      <p:ext uri="{BB962C8B-B14F-4D97-AF65-F5344CB8AC3E}">
        <p14:creationId xmlns:p14="http://schemas.microsoft.com/office/powerpoint/2010/main" val="2452425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7641EB9-81B8-4D8A-AFBE-2282E2A6FDBF}" type="datetimeFigureOut">
              <a:rPr lang="en-GB" smtClean="0"/>
              <a:t>09/02/2021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96A7F4E-F9A7-4323-8063-D0F5466BCBA7}" type="slidenum">
              <a:rPr lang="en-GB" smtClean="0"/>
              <a:t>‹#›</a:t>
            </a:fld>
            <a:endParaRPr lang="en-GB"/>
          </a:p>
        </p:txBody>
      </p:sp>
    </p:spTree>
    <p:extLst>
      <p:ext uri="{BB962C8B-B14F-4D97-AF65-F5344CB8AC3E}">
        <p14:creationId xmlns:p14="http://schemas.microsoft.com/office/powerpoint/2010/main" val="2524633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641EB9-81B8-4D8A-AFBE-2282E2A6FDBF}" type="datetimeFigureOut">
              <a:rPr lang="en-GB" smtClean="0"/>
              <a:t>09/02/2021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6A7F4E-F9A7-4323-8063-D0F5466BCBA7}" type="slidenum">
              <a:rPr lang="en-GB" smtClean="0"/>
              <a:t>‹#›</a:t>
            </a:fld>
            <a:endParaRPr lang="en-GB"/>
          </a:p>
        </p:txBody>
      </p:sp>
    </p:spTree>
    <p:extLst>
      <p:ext uri="{BB962C8B-B14F-4D97-AF65-F5344CB8AC3E}">
        <p14:creationId xmlns:p14="http://schemas.microsoft.com/office/powerpoint/2010/main" val="8237564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1140" y="1945323"/>
            <a:ext cx="9144000" cy="2387600"/>
          </a:xfrm>
        </p:spPr>
        <p:txBody>
          <a:bodyPr>
            <a:normAutofit fontScale="90000"/>
          </a:bodyPr>
          <a:lstStyle/>
          <a:p>
            <a:r>
              <a:rPr lang="en-GB" smtClean="0">
                <a:latin typeface="MV Boli" panose="02000500030200090000" pitchFamily="2" charset="0"/>
                <a:cs typeface="MV Boli" panose="02000500030200090000" pitchFamily="2" charset="0"/>
              </a:rPr>
              <a:t>Creative Writing</a:t>
            </a:r>
            <a:r>
              <a:rPr lang="en-GB" dirty="0" smtClean="0">
                <a:latin typeface="MV Boli" panose="02000500030200090000" pitchFamily="2" charset="0"/>
                <a:cs typeface="MV Boli" panose="02000500030200090000" pitchFamily="2" charset="0"/>
              </a:rPr>
              <a:t/>
            </a:r>
            <a:br>
              <a:rPr lang="en-GB" dirty="0" smtClean="0">
                <a:latin typeface="MV Boli" panose="02000500030200090000" pitchFamily="2" charset="0"/>
                <a:cs typeface="MV Boli" panose="02000500030200090000" pitchFamily="2" charset="0"/>
              </a:rPr>
            </a:br>
            <a:r>
              <a:rPr lang="en-GB" dirty="0">
                <a:latin typeface="MV Boli" panose="02000500030200090000" pitchFamily="2" charset="0"/>
                <a:cs typeface="MV Boli" panose="02000500030200090000" pitchFamily="2" charset="0"/>
              </a:rPr>
              <a:t/>
            </a:r>
            <a:br>
              <a:rPr lang="en-GB" dirty="0">
                <a:latin typeface="MV Boli" panose="02000500030200090000" pitchFamily="2" charset="0"/>
                <a:cs typeface="MV Boli" panose="02000500030200090000" pitchFamily="2" charset="0"/>
              </a:rPr>
            </a:br>
            <a:r>
              <a:rPr lang="en-GB" dirty="0" smtClean="0">
                <a:latin typeface="MV Boli" panose="02000500030200090000" pitchFamily="2" charset="0"/>
                <a:cs typeface="MV Boli" panose="02000500030200090000" pitchFamily="2" charset="0"/>
              </a:rPr>
              <a:t>Welcome to the Workhouse</a:t>
            </a:r>
            <a:endParaRPr lang="en-GB"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3970544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0156" y="317241"/>
            <a:ext cx="5274906" cy="135421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1600" dirty="0">
                <a:solidFill>
                  <a:srgbClr val="000000"/>
                </a:solidFill>
                <a:latin typeface="MV Boli" panose="02000500030200090000" pitchFamily="2" charset="0"/>
                <a:cs typeface="MV Boli" panose="02000500030200090000" pitchFamily="2" charset="0"/>
              </a:rPr>
              <a:t>I have been most cruelly used here by the Master and almost crushed to death by him by him throwing me down and lying on me with his knees on my </a:t>
            </a:r>
            <a:r>
              <a:rPr lang="en-GB" sz="1600" dirty="0" smtClean="0">
                <a:solidFill>
                  <a:srgbClr val="000000"/>
                </a:solidFill>
                <a:latin typeface="MV Boli" panose="02000500030200090000" pitchFamily="2" charset="0"/>
                <a:cs typeface="MV Boli" panose="02000500030200090000" pitchFamily="2" charset="0"/>
              </a:rPr>
              <a:t>breast.</a:t>
            </a:r>
            <a:endParaRPr lang="en-GB" sz="1600" dirty="0">
              <a:solidFill>
                <a:srgbClr val="000000"/>
              </a:solidFill>
              <a:latin typeface="MV Boli" panose="02000500030200090000" pitchFamily="2" charset="0"/>
              <a:cs typeface="MV Boli" panose="02000500030200090000" pitchFamily="2" charset="0"/>
            </a:endParaRPr>
          </a:p>
          <a:p>
            <a:r>
              <a:rPr lang="en-GB" sz="1600" dirty="0">
                <a:solidFill>
                  <a:srgbClr val="FF0000"/>
                </a:solidFill>
              </a:rPr>
              <a:t>MH12/8978/15</a:t>
            </a:r>
          </a:p>
        </p:txBody>
      </p:sp>
      <p:sp>
        <p:nvSpPr>
          <p:cNvPr id="3" name="Rectangle 2"/>
          <p:cNvSpPr/>
          <p:nvPr/>
        </p:nvSpPr>
        <p:spPr>
          <a:xfrm>
            <a:off x="5959151" y="317241"/>
            <a:ext cx="6096000" cy="2462213"/>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r>
              <a:rPr lang="en-GB" sz="1400" dirty="0" smtClean="0">
                <a:solidFill>
                  <a:srgbClr val="000000"/>
                </a:solidFill>
                <a:latin typeface="MV Boli" panose="02000500030200090000" pitchFamily="2" charset="0"/>
                <a:cs typeface="MV Boli" panose="02000500030200090000" pitchFamily="2" charset="0"/>
              </a:rPr>
              <a:t>…the most cruel treatment I have received.  For nearly a fortnight I have been confined in a small cell in solitary confinement. I </a:t>
            </a:r>
            <a:r>
              <a:rPr lang="en-GB" sz="1400" dirty="0" smtClean="0">
                <a:latin typeface="MV Boli" panose="02000500030200090000" pitchFamily="2" charset="0"/>
                <a:cs typeface="MV Boli" panose="02000500030200090000" pitchFamily="2" charset="0"/>
              </a:rPr>
              <a:t>am sorry to say Gentlemen that I am suffering from a fractured thigh and locked in a solitary cell [from] which I am writing these lines. I must tell you the truth gentlemen that on my first admittance into this house, although being so ill I was placed in the stone yard and there kept until the medical man ordered otherwise. Now the master, to work out his own malicious designs, has kept me in a closed solitary cell and has kept me for three days on bread and water on account of my not being able to complete so heavy a task of work.</a:t>
            </a:r>
          </a:p>
          <a:p>
            <a:r>
              <a:rPr lang="en-GB" sz="1400" dirty="0" smtClean="0">
                <a:solidFill>
                  <a:srgbClr val="FF0000"/>
                </a:solidFill>
              </a:rPr>
              <a:t>MH 12/6848</a:t>
            </a:r>
            <a:endParaRPr lang="en-GB" sz="1400" dirty="0">
              <a:solidFill>
                <a:srgbClr val="FF0000"/>
              </a:solidFill>
              <a:latin typeface="MV Boli" panose="02000500030200090000" pitchFamily="2" charset="0"/>
              <a:cs typeface="MV Boli" panose="02000500030200090000" pitchFamily="2" charset="0"/>
            </a:endParaRPr>
          </a:p>
        </p:txBody>
      </p:sp>
      <p:sp>
        <p:nvSpPr>
          <p:cNvPr id="4" name="Rectangle 3"/>
          <p:cNvSpPr/>
          <p:nvPr/>
        </p:nvSpPr>
        <p:spPr>
          <a:xfrm>
            <a:off x="230156" y="4326817"/>
            <a:ext cx="5274906" cy="135421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1600" dirty="0">
                <a:solidFill>
                  <a:srgbClr val="000000"/>
                </a:solidFill>
                <a:latin typeface="MV Boli" panose="02000500030200090000" pitchFamily="2" charset="0"/>
                <a:cs typeface="MV Boli" panose="02000500030200090000" pitchFamily="2" charset="0"/>
              </a:rPr>
              <a:t> I am a man that has seen better times and cannot bear the pain of being separated from my children. A little relief would be the means of stopping breaking up my </a:t>
            </a:r>
            <a:r>
              <a:rPr lang="en-GB" sz="1600" dirty="0" smtClean="0">
                <a:solidFill>
                  <a:srgbClr val="000000"/>
                </a:solidFill>
                <a:latin typeface="MV Boli" panose="02000500030200090000" pitchFamily="2" charset="0"/>
                <a:cs typeface="MV Boli" panose="02000500030200090000" pitchFamily="2" charset="0"/>
              </a:rPr>
              <a:t>home.</a:t>
            </a:r>
            <a:r>
              <a:rPr lang="en-GB" sz="1600" dirty="0"/>
              <a:t> </a:t>
            </a:r>
            <a:endParaRPr lang="en-GB" sz="1600" dirty="0" smtClean="0"/>
          </a:p>
          <a:p>
            <a:r>
              <a:rPr lang="en-GB" sz="1600" dirty="0" smtClean="0">
                <a:solidFill>
                  <a:srgbClr val="FF0000"/>
                </a:solidFill>
              </a:rPr>
              <a:t>MH12/5061</a:t>
            </a:r>
            <a:endParaRPr lang="en-GB" sz="1600" dirty="0">
              <a:solidFill>
                <a:srgbClr val="FF0000"/>
              </a:solidFill>
              <a:latin typeface="MV Boli" panose="02000500030200090000" pitchFamily="2" charset="0"/>
              <a:cs typeface="MV Boli" panose="02000500030200090000" pitchFamily="2" charset="0"/>
            </a:endParaRPr>
          </a:p>
        </p:txBody>
      </p:sp>
      <p:sp>
        <p:nvSpPr>
          <p:cNvPr id="5" name="Rectangle 4"/>
          <p:cNvSpPr/>
          <p:nvPr/>
        </p:nvSpPr>
        <p:spPr>
          <a:xfrm>
            <a:off x="5959151" y="2999137"/>
            <a:ext cx="6096000" cy="116955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1400" dirty="0">
                <a:solidFill>
                  <a:srgbClr val="000000"/>
                </a:solidFill>
                <a:latin typeface="MV Boli" panose="02000500030200090000" pitchFamily="2" charset="0"/>
                <a:cs typeface="MV Boli" panose="02000500030200090000" pitchFamily="2" charset="0"/>
              </a:rPr>
              <a:t>Besides locking me up as they did, they put soap in the provisions that dogs will not eat. If anyone put soap on the ground dogs will not take it. And to speak the truth the provisions are unwholesome throughout. And bad [with] never nothing but bad water to </a:t>
            </a:r>
            <a:r>
              <a:rPr lang="en-GB" sz="1400" dirty="0" smtClean="0">
                <a:solidFill>
                  <a:srgbClr val="000000"/>
                </a:solidFill>
                <a:latin typeface="MV Boli" panose="02000500030200090000" pitchFamily="2" charset="0"/>
                <a:cs typeface="MV Boli" panose="02000500030200090000" pitchFamily="2" charset="0"/>
              </a:rPr>
              <a:t>drink.</a:t>
            </a:r>
          </a:p>
          <a:p>
            <a:r>
              <a:rPr lang="en-GB" sz="1400" dirty="0">
                <a:solidFill>
                  <a:srgbClr val="FF0000"/>
                </a:solidFill>
              </a:rPr>
              <a:t>MH12/6708.</a:t>
            </a:r>
            <a:endParaRPr lang="en-GB" sz="1400" dirty="0">
              <a:solidFill>
                <a:srgbClr val="FF0000"/>
              </a:solidFill>
              <a:latin typeface="MV Boli" panose="02000500030200090000" pitchFamily="2" charset="0"/>
              <a:cs typeface="MV Boli" panose="02000500030200090000" pitchFamily="2" charset="0"/>
            </a:endParaRPr>
          </a:p>
        </p:txBody>
      </p:sp>
      <p:sp>
        <p:nvSpPr>
          <p:cNvPr id="6" name="Rectangle 5"/>
          <p:cNvSpPr/>
          <p:nvPr/>
        </p:nvSpPr>
        <p:spPr>
          <a:xfrm>
            <a:off x="230156" y="1952697"/>
            <a:ext cx="5274906" cy="209288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1600" dirty="0" smtClean="0">
                <a:solidFill>
                  <a:srgbClr val="000000"/>
                </a:solidFill>
                <a:latin typeface="MV Boli" panose="02000500030200090000" pitchFamily="2" charset="0"/>
                <a:cs typeface="MV Boli" panose="02000500030200090000" pitchFamily="2" charset="0"/>
              </a:rPr>
              <a:t>She </a:t>
            </a:r>
            <a:r>
              <a:rPr lang="en-GB" sz="1600" dirty="0">
                <a:solidFill>
                  <a:srgbClr val="000000"/>
                </a:solidFill>
                <a:latin typeface="MV Boli" panose="02000500030200090000" pitchFamily="2" charset="0"/>
                <a:cs typeface="MV Boli" panose="02000500030200090000" pitchFamily="2" charset="0"/>
              </a:rPr>
              <a:t>was deprived of all her small [stock] of decent clothing so that when she went to see any of her former friends or those by whom she had been employed, she was obliged to wear that badge of indifference, the workhouse dress. She was also deprived of her nightdress and obliged to sleep without</a:t>
            </a:r>
            <a:r>
              <a:rPr lang="en-GB" sz="1600" dirty="0" smtClean="0">
                <a:solidFill>
                  <a:srgbClr val="000000"/>
                </a:solidFill>
                <a:latin typeface="MV Boli" panose="02000500030200090000" pitchFamily="2" charset="0"/>
                <a:cs typeface="MV Boli" panose="02000500030200090000" pitchFamily="2" charset="0"/>
              </a:rPr>
              <a:t>.</a:t>
            </a:r>
          </a:p>
          <a:p>
            <a:r>
              <a:rPr lang="en-GB" sz="1600" dirty="0">
                <a:solidFill>
                  <a:srgbClr val="FF0000"/>
                </a:solidFill>
              </a:rPr>
              <a:t>MH 12/6991</a:t>
            </a:r>
            <a:endParaRPr lang="en-GB" sz="1600" dirty="0">
              <a:solidFill>
                <a:srgbClr val="FF0000"/>
              </a:solidFill>
              <a:latin typeface="MV Boli" panose="02000500030200090000" pitchFamily="2" charset="0"/>
              <a:cs typeface="MV Boli" panose="02000500030200090000" pitchFamily="2" charset="0"/>
            </a:endParaRPr>
          </a:p>
        </p:txBody>
      </p:sp>
      <p:sp>
        <p:nvSpPr>
          <p:cNvPr id="7" name="Rectangle 6"/>
          <p:cNvSpPr/>
          <p:nvPr/>
        </p:nvSpPr>
        <p:spPr>
          <a:xfrm>
            <a:off x="5959151" y="4388371"/>
            <a:ext cx="6096000"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dirty="0">
                <a:solidFill>
                  <a:srgbClr val="000000"/>
                </a:solidFill>
                <a:latin typeface="MV Boli" panose="02000500030200090000" pitchFamily="2" charset="0"/>
                <a:cs typeface="MV Boli" panose="02000500030200090000" pitchFamily="2" charset="0"/>
              </a:rPr>
              <a:t>I am very unhappy I want to go to see my step mother Mrs Dunbar. They will not allow me to leave the </a:t>
            </a:r>
            <a:r>
              <a:rPr lang="en-GB" dirty="0" smtClean="0">
                <a:solidFill>
                  <a:srgbClr val="000000"/>
                </a:solidFill>
                <a:latin typeface="MV Boli" panose="02000500030200090000" pitchFamily="2" charset="0"/>
                <a:cs typeface="MV Boli" panose="02000500030200090000" pitchFamily="2" charset="0"/>
              </a:rPr>
              <a:t>place</a:t>
            </a:r>
            <a:endParaRPr lang="en-GB" dirty="0">
              <a:solidFill>
                <a:srgbClr val="000000"/>
              </a:solidFill>
              <a:latin typeface="MV Boli" panose="02000500030200090000" pitchFamily="2" charset="0"/>
              <a:cs typeface="MV Boli" panose="02000500030200090000" pitchFamily="2" charset="0"/>
            </a:endParaRPr>
          </a:p>
          <a:p>
            <a:r>
              <a:rPr lang="en-GB" dirty="0">
                <a:solidFill>
                  <a:srgbClr val="FF0000"/>
                </a:solidFill>
              </a:rPr>
              <a:t>MH12/7686</a:t>
            </a:r>
          </a:p>
        </p:txBody>
      </p:sp>
    </p:spTree>
    <p:extLst>
      <p:ext uri="{BB962C8B-B14F-4D97-AF65-F5344CB8AC3E}">
        <p14:creationId xmlns:p14="http://schemas.microsoft.com/office/powerpoint/2010/main" val="622998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0156" y="317241"/>
            <a:ext cx="5274906" cy="135421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1600" dirty="0">
                <a:solidFill>
                  <a:srgbClr val="000000"/>
                </a:solidFill>
                <a:latin typeface="MV Boli" panose="02000500030200090000" pitchFamily="2" charset="0"/>
                <a:cs typeface="MV Boli" panose="02000500030200090000" pitchFamily="2" charset="0"/>
              </a:rPr>
              <a:t>I have been most cruelly used here by the Master and almost crushed to death by him by him throwing me down and lying on me with his knees on my </a:t>
            </a:r>
            <a:r>
              <a:rPr lang="en-GB" sz="1600" dirty="0" smtClean="0">
                <a:solidFill>
                  <a:srgbClr val="000000"/>
                </a:solidFill>
                <a:latin typeface="MV Boli" panose="02000500030200090000" pitchFamily="2" charset="0"/>
                <a:cs typeface="MV Boli" panose="02000500030200090000" pitchFamily="2" charset="0"/>
              </a:rPr>
              <a:t>breast.</a:t>
            </a:r>
            <a:endParaRPr lang="en-GB" sz="1600" dirty="0">
              <a:solidFill>
                <a:srgbClr val="000000"/>
              </a:solidFill>
              <a:latin typeface="MV Boli" panose="02000500030200090000" pitchFamily="2" charset="0"/>
              <a:cs typeface="MV Boli" panose="02000500030200090000" pitchFamily="2" charset="0"/>
            </a:endParaRPr>
          </a:p>
          <a:p>
            <a:r>
              <a:rPr lang="en-GB" sz="1600" dirty="0">
                <a:solidFill>
                  <a:srgbClr val="FF0000"/>
                </a:solidFill>
              </a:rPr>
              <a:t>MH12/8978/15</a:t>
            </a:r>
          </a:p>
        </p:txBody>
      </p:sp>
      <p:sp>
        <p:nvSpPr>
          <p:cNvPr id="3" name="Rectangle 2"/>
          <p:cNvSpPr/>
          <p:nvPr/>
        </p:nvSpPr>
        <p:spPr>
          <a:xfrm>
            <a:off x="5959151" y="317241"/>
            <a:ext cx="6096000" cy="2462213"/>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r>
              <a:rPr lang="en-GB" sz="1400" dirty="0" smtClean="0">
                <a:solidFill>
                  <a:srgbClr val="000000"/>
                </a:solidFill>
                <a:latin typeface="MV Boli" panose="02000500030200090000" pitchFamily="2" charset="0"/>
                <a:cs typeface="MV Boli" panose="02000500030200090000" pitchFamily="2" charset="0"/>
              </a:rPr>
              <a:t>…the most cruel treatment I have received.  For nearly a fortnight I have been confined in a small cell in solitary confinement. I </a:t>
            </a:r>
            <a:r>
              <a:rPr lang="en-GB" sz="1400" dirty="0" smtClean="0">
                <a:latin typeface="MV Boli" panose="02000500030200090000" pitchFamily="2" charset="0"/>
                <a:cs typeface="MV Boli" panose="02000500030200090000" pitchFamily="2" charset="0"/>
              </a:rPr>
              <a:t>am sorry to say Gentlemen that I am suffering from a fractured thigh and locked in a solitary cell [from] which I am writing these lines. I must tell you the truth gentlemen that on my first admittance into this house, although being so ill I was placed in the stone yard and there kept until the medical man ordered otherwise. Now the master, to work out his own malicious designs, has kept me in a closed solitary cell and has kept me for three days on bread and water on account of my not being able to complete so heavy a task of work.</a:t>
            </a:r>
          </a:p>
          <a:p>
            <a:r>
              <a:rPr lang="en-GB" sz="1400" dirty="0" smtClean="0">
                <a:solidFill>
                  <a:srgbClr val="FF0000"/>
                </a:solidFill>
              </a:rPr>
              <a:t>MH 12/6848</a:t>
            </a:r>
            <a:endParaRPr lang="en-GB" sz="1400" dirty="0">
              <a:solidFill>
                <a:srgbClr val="FF0000"/>
              </a:solidFill>
              <a:latin typeface="MV Boli" panose="02000500030200090000" pitchFamily="2" charset="0"/>
              <a:cs typeface="MV Boli" panose="02000500030200090000" pitchFamily="2" charset="0"/>
            </a:endParaRPr>
          </a:p>
        </p:txBody>
      </p:sp>
      <p:sp>
        <p:nvSpPr>
          <p:cNvPr id="4" name="Rectangle 3"/>
          <p:cNvSpPr/>
          <p:nvPr/>
        </p:nvSpPr>
        <p:spPr>
          <a:xfrm>
            <a:off x="230156" y="3934375"/>
            <a:ext cx="5274906" cy="135421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1600" dirty="0">
                <a:solidFill>
                  <a:srgbClr val="000000"/>
                </a:solidFill>
                <a:latin typeface="MV Boli" panose="02000500030200090000" pitchFamily="2" charset="0"/>
                <a:cs typeface="MV Boli" panose="02000500030200090000" pitchFamily="2" charset="0"/>
              </a:rPr>
              <a:t> I am a man that has seen better times and cannot bear the pain of being separated from my children. A little relief would be the means of stopping breaking up my </a:t>
            </a:r>
            <a:r>
              <a:rPr lang="en-GB" sz="1600" dirty="0" smtClean="0">
                <a:solidFill>
                  <a:srgbClr val="000000"/>
                </a:solidFill>
                <a:latin typeface="MV Boli" panose="02000500030200090000" pitchFamily="2" charset="0"/>
                <a:cs typeface="MV Boli" panose="02000500030200090000" pitchFamily="2" charset="0"/>
              </a:rPr>
              <a:t>home.</a:t>
            </a:r>
            <a:r>
              <a:rPr lang="en-GB" sz="1600" dirty="0"/>
              <a:t> </a:t>
            </a:r>
            <a:endParaRPr lang="en-GB" sz="1600" dirty="0" smtClean="0"/>
          </a:p>
          <a:p>
            <a:r>
              <a:rPr lang="en-GB" sz="1600" dirty="0" smtClean="0">
                <a:solidFill>
                  <a:srgbClr val="FF0000"/>
                </a:solidFill>
              </a:rPr>
              <a:t>MH12/5061</a:t>
            </a:r>
            <a:endParaRPr lang="en-GB" sz="1600" dirty="0">
              <a:solidFill>
                <a:srgbClr val="FF0000"/>
              </a:solidFill>
              <a:latin typeface="MV Boli" panose="02000500030200090000" pitchFamily="2" charset="0"/>
              <a:cs typeface="MV Boli" panose="02000500030200090000" pitchFamily="2" charset="0"/>
            </a:endParaRPr>
          </a:p>
        </p:txBody>
      </p:sp>
      <p:sp>
        <p:nvSpPr>
          <p:cNvPr id="5" name="Rectangle 4"/>
          <p:cNvSpPr/>
          <p:nvPr/>
        </p:nvSpPr>
        <p:spPr>
          <a:xfrm>
            <a:off x="230156" y="5397073"/>
            <a:ext cx="5274906" cy="138499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1400" dirty="0">
                <a:solidFill>
                  <a:srgbClr val="000000"/>
                </a:solidFill>
                <a:latin typeface="MV Boli" panose="02000500030200090000" pitchFamily="2" charset="0"/>
                <a:cs typeface="MV Boli" panose="02000500030200090000" pitchFamily="2" charset="0"/>
              </a:rPr>
              <a:t>Besides locking me up as they did, they put soap in the provisions that dogs will not eat. If anyone put soap on the ground dogs will not take it. And to speak the truth the provisions are unwholesome throughout. And bad [with] never nothing but bad water to </a:t>
            </a:r>
            <a:r>
              <a:rPr lang="en-GB" sz="1400" dirty="0" smtClean="0">
                <a:solidFill>
                  <a:srgbClr val="000000"/>
                </a:solidFill>
                <a:latin typeface="MV Boli" panose="02000500030200090000" pitchFamily="2" charset="0"/>
                <a:cs typeface="MV Boli" panose="02000500030200090000" pitchFamily="2" charset="0"/>
              </a:rPr>
              <a:t>drink.</a:t>
            </a:r>
          </a:p>
          <a:p>
            <a:r>
              <a:rPr lang="en-GB" sz="1400" dirty="0">
                <a:solidFill>
                  <a:srgbClr val="FF0000"/>
                </a:solidFill>
              </a:rPr>
              <a:t>MH12/6708.</a:t>
            </a:r>
            <a:endParaRPr lang="en-GB" sz="1400" dirty="0">
              <a:solidFill>
                <a:srgbClr val="FF0000"/>
              </a:solidFill>
              <a:latin typeface="MV Boli" panose="02000500030200090000" pitchFamily="2" charset="0"/>
              <a:cs typeface="MV Boli" panose="02000500030200090000" pitchFamily="2" charset="0"/>
            </a:endParaRPr>
          </a:p>
        </p:txBody>
      </p:sp>
      <p:sp>
        <p:nvSpPr>
          <p:cNvPr id="6" name="Rectangle 5"/>
          <p:cNvSpPr/>
          <p:nvPr/>
        </p:nvSpPr>
        <p:spPr>
          <a:xfrm>
            <a:off x="230156" y="1733013"/>
            <a:ext cx="5274906" cy="209288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1600" dirty="0" smtClean="0">
                <a:solidFill>
                  <a:srgbClr val="000000"/>
                </a:solidFill>
                <a:latin typeface="MV Boli" panose="02000500030200090000" pitchFamily="2" charset="0"/>
                <a:cs typeface="MV Boli" panose="02000500030200090000" pitchFamily="2" charset="0"/>
              </a:rPr>
              <a:t>She </a:t>
            </a:r>
            <a:r>
              <a:rPr lang="en-GB" sz="1600" dirty="0">
                <a:solidFill>
                  <a:srgbClr val="000000"/>
                </a:solidFill>
                <a:latin typeface="MV Boli" panose="02000500030200090000" pitchFamily="2" charset="0"/>
                <a:cs typeface="MV Boli" panose="02000500030200090000" pitchFamily="2" charset="0"/>
              </a:rPr>
              <a:t>was deprived of all her small [stock] of decent clothing so that when she went to see any of her former friends or those by whom she had been employed, she was obliged to wear that badge of indifference, the workhouse dress. She was also deprived of her nightdress and obliged to sleep without</a:t>
            </a:r>
            <a:r>
              <a:rPr lang="en-GB" sz="1600" dirty="0" smtClean="0">
                <a:solidFill>
                  <a:srgbClr val="000000"/>
                </a:solidFill>
                <a:latin typeface="MV Boli" panose="02000500030200090000" pitchFamily="2" charset="0"/>
                <a:cs typeface="MV Boli" panose="02000500030200090000" pitchFamily="2" charset="0"/>
              </a:rPr>
              <a:t>.</a:t>
            </a:r>
          </a:p>
          <a:p>
            <a:r>
              <a:rPr lang="en-GB" sz="1600" dirty="0">
                <a:solidFill>
                  <a:srgbClr val="FF0000"/>
                </a:solidFill>
              </a:rPr>
              <a:t>MH 12/6991</a:t>
            </a:r>
            <a:endParaRPr lang="en-GB" sz="1600" dirty="0">
              <a:solidFill>
                <a:srgbClr val="FF0000"/>
              </a:solidFill>
              <a:latin typeface="MV Boli" panose="02000500030200090000" pitchFamily="2" charset="0"/>
              <a:cs typeface="MV Boli" panose="02000500030200090000" pitchFamily="2" charset="0"/>
            </a:endParaRPr>
          </a:p>
        </p:txBody>
      </p:sp>
      <p:sp>
        <p:nvSpPr>
          <p:cNvPr id="7" name="Rectangle 6"/>
          <p:cNvSpPr/>
          <p:nvPr/>
        </p:nvSpPr>
        <p:spPr>
          <a:xfrm>
            <a:off x="5959151" y="5489407"/>
            <a:ext cx="6096000"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dirty="0">
                <a:solidFill>
                  <a:srgbClr val="000000"/>
                </a:solidFill>
                <a:latin typeface="MV Boli" panose="02000500030200090000" pitchFamily="2" charset="0"/>
                <a:cs typeface="MV Boli" panose="02000500030200090000" pitchFamily="2" charset="0"/>
              </a:rPr>
              <a:t>I am very unhappy I want to go to see my step mother Mrs Dunbar. They will not allow me to leave the </a:t>
            </a:r>
            <a:r>
              <a:rPr lang="en-GB" dirty="0" smtClean="0">
                <a:solidFill>
                  <a:srgbClr val="000000"/>
                </a:solidFill>
                <a:latin typeface="MV Boli" panose="02000500030200090000" pitchFamily="2" charset="0"/>
                <a:cs typeface="MV Boli" panose="02000500030200090000" pitchFamily="2" charset="0"/>
              </a:rPr>
              <a:t>place</a:t>
            </a:r>
            <a:endParaRPr lang="en-GB" dirty="0">
              <a:solidFill>
                <a:srgbClr val="000000"/>
              </a:solidFill>
              <a:latin typeface="MV Boli" panose="02000500030200090000" pitchFamily="2" charset="0"/>
              <a:cs typeface="MV Boli" panose="02000500030200090000" pitchFamily="2" charset="0"/>
            </a:endParaRPr>
          </a:p>
          <a:p>
            <a:r>
              <a:rPr lang="en-GB" dirty="0">
                <a:solidFill>
                  <a:srgbClr val="FF0000"/>
                </a:solidFill>
              </a:rPr>
              <a:t>MH12/7686</a:t>
            </a:r>
          </a:p>
        </p:txBody>
      </p:sp>
      <p:sp>
        <p:nvSpPr>
          <p:cNvPr id="8" name="Rounded Rectangular Callout 7"/>
          <p:cNvSpPr/>
          <p:nvPr/>
        </p:nvSpPr>
        <p:spPr>
          <a:xfrm>
            <a:off x="5959151" y="2985796"/>
            <a:ext cx="6095999" cy="2052735"/>
          </a:xfrm>
          <a:prstGeom prst="wedgeRoundRectCallou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ysClr val="windowText" lastClr="000000"/>
                </a:solidFill>
                <a:latin typeface="MV Boli" panose="02000500030200090000" pitchFamily="2" charset="0"/>
                <a:cs typeface="MV Boli" panose="02000500030200090000" pitchFamily="2" charset="0"/>
              </a:rPr>
              <a:t>In front of you are some extracts from real workhouse letters! </a:t>
            </a:r>
          </a:p>
          <a:p>
            <a:pPr algn="ctr"/>
            <a:endParaRPr lang="en-GB" dirty="0">
              <a:solidFill>
                <a:sysClr val="windowText" lastClr="000000"/>
              </a:solidFill>
              <a:latin typeface="MV Boli" panose="02000500030200090000" pitchFamily="2" charset="0"/>
              <a:cs typeface="MV Boli" panose="02000500030200090000" pitchFamily="2" charset="0"/>
            </a:endParaRPr>
          </a:p>
          <a:p>
            <a:pPr algn="ctr"/>
            <a:r>
              <a:rPr lang="en-GB" dirty="0" smtClean="0">
                <a:solidFill>
                  <a:sysClr val="windowText" lastClr="000000"/>
                </a:solidFill>
                <a:latin typeface="MV Boli" panose="02000500030200090000" pitchFamily="2" charset="0"/>
                <a:cs typeface="MV Boli" panose="02000500030200090000" pitchFamily="2" charset="0"/>
              </a:rPr>
              <a:t>Give each extract a title as if it was taken from a short story! </a:t>
            </a:r>
          </a:p>
          <a:p>
            <a:pPr algn="ctr"/>
            <a:endParaRPr lang="en-GB" dirty="0">
              <a:solidFill>
                <a:sysClr val="windowText" lastClr="000000"/>
              </a:solidFill>
              <a:latin typeface="MV Boli" panose="02000500030200090000" pitchFamily="2" charset="0"/>
              <a:cs typeface="MV Boli" panose="02000500030200090000" pitchFamily="2" charset="0"/>
            </a:endParaRPr>
          </a:p>
          <a:p>
            <a:pPr algn="ctr"/>
            <a:r>
              <a:rPr lang="en-GB" dirty="0" smtClean="0">
                <a:solidFill>
                  <a:sysClr val="windowText" lastClr="000000"/>
                </a:solidFill>
                <a:latin typeface="MV Boli" panose="02000500030200090000" pitchFamily="2" charset="0"/>
                <a:cs typeface="MV Boli" panose="02000500030200090000" pitchFamily="2" charset="0"/>
              </a:rPr>
              <a:t>Tell your partner your ideas about the speaker!</a:t>
            </a:r>
            <a:endParaRPr lang="en-GB" dirty="0">
              <a:solidFill>
                <a:sysClr val="windowText" lastClr="000000"/>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2135847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953" y="59094"/>
            <a:ext cx="4907900" cy="7571303"/>
          </a:xfrm>
          <a:prstGeom prst="rect">
            <a:avLst/>
          </a:prstGeom>
          <a:noFill/>
        </p:spPr>
        <p:txBody>
          <a:bodyPr wrap="square" rtlCol="0">
            <a:spAutoFit/>
          </a:bodyPr>
          <a:lstStyle/>
          <a:p>
            <a:r>
              <a:rPr lang="en-GB" b="1" dirty="0" smtClean="0">
                <a:latin typeface="MV Boli" panose="02000500030200090000" pitchFamily="2" charset="0"/>
                <a:cs typeface="MV Boli" panose="02000500030200090000" pitchFamily="2" charset="0"/>
              </a:rPr>
              <a:t>Now it’s your turn to write a short story. You need to make the following decisions:</a:t>
            </a:r>
          </a:p>
          <a:p>
            <a:endParaRPr lang="en-GB" dirty="0">
              <a:latin typeface="MV Boli" panose="02000500030200090000" pitchFamily="2" charset="0"/>
              <a:cs typeface="MV Boli" panose="02000500030200090000" pitchFamily="2" charset="0"/>
            </a:endParaRPr>
          </a:p>
          <a:p>
            <a:pPr marL="342900" indent="-342900">
              <a:buAutoNum type="arabicPeriod"/>
            </a:pPr>
            <a:r>
              <a:rPr lang="en-GB" dirty="0" smtClean="0">
                <a:latin typeface="MV Boli" panose="02000500030200090000" pitchFamily="2" charset="0"/>
                <a:cs typeface="MV Boli" panose="02000500030200090000" pitchFamily="2" charset="0"/>
              </a:rPr>
              <a:t>Which letter extract will inspire your story? (It can be more than one!)</a:t>
            </a:r>
          </a:p>
          <a:p>
            <a:pPr marL="342900" indent="-342900">
              <a:buAutoNum type="arabicPeriod"/>
            </a:pPr>
            <a:endParaRPr lang="en-GB" dirty="0" smtClean="0">
              <a:latin typeface="MV Boli" panose="02000500030200090000" pitchFamily="2" charset="0"/>
              <a:cs typeface="MV Boli" panose="02000500030200090000" pitchFamily="2" charset="0"/>
            </a:endParaRPr>
          </a:p>
          <a:p>
            <a:pPr marL="342900" indent="-342900">
              <a:buAutoNum type="arabicPeriod"/>
            </a:pPr>
            <a:r>
              <a:rPr lang="en-GB" dirty="0" smtClean="0">
                <a:latin typeface="MV Boli" panose="02000500030200090000" pitchFamily="2" charset="0"/>
                <a:cs typeface="MV Boli" panose="02000500030200090000" pitchFamily="2" charset="0"/>
              </a:rPr>
              <a:t>First or third person.</a:t>
            </a:r>
          </a:p>
          <a:p>
            <a:pPr marL="342900" indent="-342900">
              <a:buAutoNum type="arabicPeriod"/>
            </a:pPr>
            <a:r>
              <a:rPr lang="en-GB" dirty="0" smtClean="0">
                <a:latin typeface="MV Boli" panose="02000500030200090000" pitchFamily="2" charset="0"/>
                <a:cs typeface="MV Boli" panose="02000500030200090000" pitchFamily="2" charset="0"/>
              </a:rPr>
              <a:t>Who is your character and where/when are they writing from?</a:t>
            </a:r>
            <a:br>
              <a:rPr lang="en-GB" dirty="0" smtClean="0">
                <a:latin typeface="MV Boli" panose="02000500030200090000" pitchFamily="2" charset="0"/>
                <a:cs typeface="MV Boli" panose="02000500030200090000" pitchFamily="2" charset="0"/>
              </a:rPr>
            </a:br>
            <a:endParaRPr lang="en-GB" dirty="0" smtClean="0">
              <a:latin typeface="MV Boli" panose="02000500030200090000" pitchFamily="2" charset="0"/>
              <a:cs typeface="MV Boli" panose="02000500030200090000" pitchFamily="2" charset="0"/>
            </a:endParaRPr>
          </a:p>
          <a:p>
            <a:pPr marL="342900" indent="-342900">
              <a:buAutoNum type="arabicPeriod"/>
            </a:pPr>
            <a:r>
              <a:rPr lang="en-GB" dirty="0" smtClean="0">
                <a:latin typeface="MV Boli" panose="02000500030200090000" pitchFamily="2" charset="0"/>
                <a:cs typeface="MV Boli" panose="02000500030200090000" pitchFamily="2" charset="0"/>
              </a:rPr>
              <a:t>What workhouse challenge will they face in particular?</a:t>
            </a:r>
          </a:p>
          <a:p>
            <a:pPr marL="342900" indent="-342900">
              <a:buAutoNum type="arabicPeriod"/>
            </a:pPr>
            <a:r>
              <a:rPr lang="en-GB" dirty="0" smtClean="0">
                <a:latin typeface="MV Boli" panose="02000500030200090000" pitchFamily="2" charset="0"/>
                <a:cs typeface="MV Boli" panose="02000500030200090000" pitchFamily="2" charset="0"/>
              </a:rPr>
              <a:t>What do they feel?</a:t>
            </a:r>
            <a:br>
              <a:rPr lang="en-GB" dirty="0" smtClean="0">
                <a:latin typeface="MV Boli" panose="02000500030200090000" pitchFamily="2" charset="0"/>
                <a:cs typeface="MV Boli" panose="02000500030200090000" pitchFamily="2" charset="0"/>
              </a:rPr>
            </a:br>
            <a:endParaRPr lang="en-GB" dirty="0" smtClean="0">
              <a:latin typeface="MV Boli" panose="02000500030200090000" pitchFamily="2" charset="0"/>
              <a:cs typeface="MV Boli" panose="02000500030200090000" pitchFamily="2" charset="0"/>
            </a:endParaRPr>
          </a:p>
          <a:p>
            <a:pPr marL="342900" indent="-342900">
              <a:buAutoNum type="arabicPeriod"/>
            </a:pPr>
            <a:r>
              <a:rPr lang="en-GB" dirty="0" smtClean="0">
                <a:latin typeface="MV Boli" panose="02000500030200090000" pitchFamily="2" charset="0"/>
                <a:cs typeface="MV Boli" panose="02000500030200090000" pitchFamily="2" charset="0"/>
              </a:rPr>
              <a:t>Is there a resolution or a </a:t>
            </a:r>
            <a:r>
              <a:rPr lang="en-GB" dirty="0" err="1" smtClean="0">
                <a:latin typeface="MV Boli" panose="02000500030200090000" pitchFamily="2" charset="0"/>
                <a:cs typeface="MV Boli" panose="02000500030200090000" pitchFamily="2" charset="0"/>
              </a:rPr>
              <a:t>cliffhanger</a:t>
            </a:r>
            <a:r>
              <a:rPr lang="en-GB" dirty="0" smtClean="0">
                <a:latin typeface="MV Boli" panose="02000500030200090000" pitchFamily="2" charset="0"/>
                <a:cs typeface="MV Boli" panose="02000500030200090000" pitchFamily="2" charset="0"/>
              </a:rPr>
              <a:t>? What emotion do they feel at the end?</a:t>
            </a:r>
          </a:p>
          <a:p>
            <a:pPr marL="342900" indent="-342900">
              <a:buAutoNum type="arabicPeriod"/>
            </a:pPr>
            <a:r>
              <a:rPr lang="en-GB" dirty="0" smtClean="0">
                <a:latin typeface="MV Boli" panose="02000500030200090000" pitchFamily="2" charset="0"/>
                <a:cs typeface="MV Boli" panose="02000500030200090000" pitchFamily="2" charset="0"/>
              </a:rPr>
              <a:t>How can you show this emotion rather than tell this emotion?</a:t>
            </a:r>
            <a:br>
              <a:rPr lang="en-GB" dirty="0" smtClean="0">
                <a:latin typeface="MV Boli" panose="02000500030200090000" pitchFamily="2" charset="0"/>
                <a:cs typeface="MV Boli" panose="02000500030200090000" pitchFamily="2" charset="0"/>
              </a:rPr>
            </a:br>
            <a:endParaRPr lang="en-GB" dirty="0" smtClean="0">
              <a:latin typeface="MV Boli" panose="02000500030200090000" pitchFamily="2" charset="0"/>
              <a:cs typeface="MV Boli" panose="02000500030200090000" pitchFamily="2" charset="0"/>
            </a:endParaRPr>
          </a:p>
          <a:p>
            <a:pPr marL="342900" indent="-342900">
              <a:buAutoNum type="arabicPeriod"/>
            </a:pPr>
            <a:r>
              <a:rPr lang="en-GB" dirty="0" smtClean="0">
                <a:latin typeface="MV Boli" panose="02000500030200090000" pitchFamily="2" charset="0"/>
                <a:cs typeface="MV Boli" panose="02000500030200090000" pitchFamily="2" charset="0"/>
              </a:rPr>
              <a:t>Which background details can you include to make your story vivid and realistic?</a:t>
            </a:r>
          </a:p>
          <a:p>
            <a:pPr marL="342900" indent="-342900">
              <a:buAutoNum type="arabicPeriod"/>
            </a:pPr>
            <a:r>
              <a:rPr lang="en-GB" dirty="0" smtClean="0">
                <a:latin typeface="MV Boli" panose="02000500030200090000" pitchFamily="2" charset="0"/>
                <a:cs typeface="MV Boli" panose="02000500030200090000" pitchFamily="2" charset="0"/>
              </a:rPr>
              <a:t>Which words can you use to show the time period?</a:t>
            </a:r>
          </a:p>
          <a:p>
            <a:pPr marL="342900" indent="-342900">
              <a:buAutoNum type="arabicPeriod"/>
            </a:pPr>
            <a:endParaRPr lang="en-GB" dirty="0" smtClean="0">
              <a:latin typeface="MV Boli" panose="02000500030200090000" pitchFamily="2" charset="0"/>
              <a:cs typeface="MV Boli" panose="02000500030200090000" pitchFamily="2" charset="0"/>
            </a:endParaRPr>
          </a:p>
          <a:p>
            <a:pPr marL="342900" indent="-342900">
              <a:buAutoNum type="arabicPeriod"/>
            </a:pPr>
            <a:endParaRPr lang="en-GB" dirty="0" smtClean="0">
              <a:latin typeface="MV Boli" panose="02000500030200090000" pitchFamily="2" charset="0"/>
              <a:cs typeface="MV Boli" panose="02000500030200090000" pitchFamily="2" charset="0"/>
            </a:endParaRPr>
          </a:p>
          <a:p>
            <a:pPr marL="342900" indent="-342900">
              <a:buAutoNum type="arabicPeriod"/>
            </a:pPr>
            <a:endParaRPr lang="en-GB" dirty="0">
              <a:latin typeface="MV Boli" panose="02000500030200090000" pitchFamily="2" charset="0"/>
              <a:cs typeface="MV Boli" panose="02000500030200090000" pitchFamily="2" charset="0"/>
            </a:endParaRPr>
          </a:p>
        </p:txBody>
      </p:sp>
      <p:cxnSp>
        <p:nvCxnSpPr>
          <p:cNvPr id="4" name="Straight Arrow Connector 3"/>
          <p:cNvCxnSpPr/>
          <p:nvPr/>
        </p:nvCxnSpPr>
        <p:spPr>
          <a:xfrm flipV="1">
            <a:off x="5561045" y="2313992"/>
            <a:ext cx="1138335" cy="18661"/>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0" name="Rectangle 9"/>
          <p:cNvSpPr/>
          <p:nvPr/>
        </p:nvSpPr>
        <p:spPr>
          <a:xfrm>
            <a:off x="7128588" y="1530220"/>
            <a:ext cx="4758612" cy="11196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cxnSp>
        <p:nvCxnSpPr>
          <p:cNvPr id="13" name="Straight Arrow Connector 12"/>
          <p:cNvCxnSpPr/>
          <p:nvPr/>
        </p:nvCxnSpPr>
        <p:spPr>
          <a:xfrm>
            <a:off x="5561045" y="3377682"/>
            <a:ext cx="1138334" cy="311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p:cNvCxnSpPr/>
          <p:nvPr/>
        </p:nvCxnSpPr>
        <p:spPr>
          <a:xfrm>
            <a:off x="5561045" y="4553339"/>
            <a:ext cx="1138333" cy="311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p:cNvCxnSpPr/>
          <p:nvPr/>
        </p:nvCxnSpPr>
        <p:spPr>
          <a:xfrm flipV="1">
            <a:off x="5561045" y="5956041"/>
            <a:ext cx="1138332" cy="34212"/>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6" name="Rectangle 15"/>
          <p:cNvSpPr/>
          <p:nvPr/>
        </p:nvSpPr>
        <p:spPr>
          <a:xfrm>
            <a:off x="7128588" y="2820955"/>
            <a:ext cx="4758612" cy="11196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7" name="Rectangle 16"/>
          <p:cNvSpPr/>
          <p:nvPr/>
        </p:nvSpPr>
        <p:spPr>
          <a:xfrm>
            <a:off x="7128588" y="4111690"/>
            <a:ext cx="4758612" cy="11196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8" name="Rectangle 17"/>
          <p:cNvSpPr/>
          <p:nvPr/>
        </p:nvSpPr>
        <p:spPr>
          <a:xfrm>
            <a:off x="7128588" y="5402425"/>
            <a:ext cx="4758612" cy="11196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cxnSp>
        <p:nvCxnSpPr>
          <p:cNvPr id="28" name="Straight Arrow Connector 27"/>
          <p:cNvCxnSpPr/>
          <p:nvPr/>
        </p:nvCxnSpPr>
        <p:spPr>
          <a:xfrm flipV="1">
            <a:off x="5561045" y="1023257"/>
            <a:ext cx="1138335" cy="115078"/>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29" name="Rectangle 28"/>
          <p:cNvSpPr/>
          <p:nvPr/>
        </p:nvSpPr>
        <p:spPr>
          <a:xfrm>
            <a:off x="7128588" y="239485"/>
            <a:ext cx="4758612" cy="11196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528862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485193" y="951723"/>
            <a:ext cx="5019868" cy="4889239"/>
          </a:xfrm>
          <a:prstGeom prst="wedgeRoundRectCallou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ysClr val="windowText" lastClr="000000"/>
                </a:solidFill>
                <a:latin typeface="MV Boli" panose="02000500030200090000" pitchFamily="2" charset="0"/>
                <a:cs typeface="MV Boli" panose="02000500030200090000" pitchFamily="2" charset="0"/>
              </a:rPr>
              <a:t>Silent writing time. Remember your story should be between 400-500 words. This is about a page and a half (if you write roughly 7 words per line). </a:t>
            </a:r>
          </a:p>
          <a:p>
            <a:pPr algn="ctr"/>
            <a:endParaRPr lang="en-GB" sz="2400" dirty="0">
              <a:solidFill>
                <a:sysClr val="windowText" lastClr="000000"/>
              </a:solidFill>
              <a:latin typeface="MV Boli" panose="02000500030200090000" pitchFamily="2" charset="0"/>
              <a:cs typeface="MV Boli" panose="02000500030200090000" pitchFamily="2" charset="0"/>
            </a:endParaRPr>
          </a:p>
          <a:p>
            <a:pPr algn="ctr"/>
            <a:r>
              <a:rPr lang="en-GB" sz="2400" smtClean="0">
                <a:solidFill>
                  <a:sysClr val="windowText" lastClr="000000"/>
                </a:solidFill>
                <a:latin typeface="MV Boli" panose="02000500030200090000" pitchFamily="2" charset="0"/>
                <a:cs typeface="MV Boli" panose="02000500030200090000" pitchFamily="2" charset="0"/>
              </a:rPr>
              <a:t>Draft it, check your SPAG </a:t>
            </a:r>
            <a:r>
              <a:rPr lang="en-GB" sz="2400" dirty="0" smtClean="0">
                <a:solidFill>
                  <a:sysClr val="windowText" lastClr="000000"/>
                </a:solidFill>
                <a:latin typeface="MV Boli" panose="02000500030200090000" pitchFamily="2" charset="0"/>
                <a:cs typeface="MV Boli" panose="02000500030200090000" pitchFamily="2" charset="0"/>
              </a:rPr>
              <a:t>and then count your </a:t>
            </a:r>
            <a:r>
              <a:rPr lang="en-GB" sz="2400" smtClean="0">
                <a:solidFill>
                  <a:sysClr val="windowText" lastClr="000000"/>
                </a:solidFill>
                <a:latin typeface="MV Boli" panose="02000500030200090000" pitchFamily="2" charset="0"/>
                <a:cs typeface="MV Boli" panose="02000500030200090000" pitchFamily="2" charset="0"/>
              </a:rPr>
              <a:t>words!</a:t>
            </a:r>
            <a:endParaRPr lang="en-GB" sz="2400" dirty="0">
              <a:solidFill>
                <a:sysClr val="windowText" lastClr="000000"/>
              </a:solidFill>
              <a:latin typeface="MV Boli" panose="02000500030200090000" pitchFamily="2" charset="0"/>
              <a:cs typeface="MV Boli" panose="02000500030200090000" pitchFamily="2" charset="0"/>
            </a:endParaRPr>
          </a:p>
        </p:txBody>
      </p:sp>
      <p:pic>
        <p:nvPicPr>
          <p:cNvPr id="3" name="Picture 2"/>
          <p:cNvPicPr>
            <a:picLocks noChangeAspect="1"/>
          </p:cNvPicPr>
          <p:nvPr/>
        </p:nvPicPr>
        <p:blipFill>
          <a:blip r:embed="rId2"/>
          <a:stretch>
            <a:fillRect/>
          </a:stretch>
        </p:blipFill>
        <p:spPr>
          <a:xfrm>
            <a:off x="6744754" y="297542"/>
            <a:ext cx="4305833" cy="6197600"/>
          </a:xfrm>
          <a:prstGeom prst="rect">
            <a:avLst/>
          </a:prstGeom>
        </p:spPr>
      </p:pic>
    </p:spTree>
    <p:extLst>
      <p:ext uri="{BB962C8B-B14F-4D97-AF65-F5344CB8AC3E}">
        <p14:creationId xmlns:p14="http://schemas.microsoft.com/office/powerpoint/2010/main" val="428183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latin typeface="MV Boli" panose="02000500030200090000" pitchFamily="2" charset="0"/>
                <a:cs typeface="MV Boli" panose="02000500030200090000" pitchFamily="2" charset="0"/>
              </a:rPr>
              <a:t>Teacher Instruction</a:t>
            </a:r>
            <a:endParaRPr lang="en-GB" dirty="0">
              <a:latin typeface="MV Boli" panose="02000500030200090000" pitchFamily="2" charset="0"/>
              <a:cs typeface="MV Boli" panose="02000500030200090000" pitchFamily="2" charset="0"/>
            </a:endParaRPr>
          </a:p>
        </p:txBody>
      </p:sp>
      <p:sp>
        <p:nvSpPr>
          <p:cNvPr id="3" name="Content Placeholder 2"/>
          <p:cNvSpPr>
            <a:spLocks noGrp="1"/>
          </p:cNvSpPr>
          <p:nvPr>
            <p:ph idx="1"/>
          </p:nvPr>
        </p:nvSpPr>
        <p:spPr/>
        <p:txBody>
          <a:bodyPr>
            <a:normAutofit fontScale="92500"/>
          </a:bodyPr>
          <a:lstStyle/>
          <a:p>
            <a:pPr marL="514350" indent="-514350">
              <a:buFont typeface="+mj-lt"/>
              <a:buAutoNum type="arabicPeriod"/>
            </a:pPr>
            <a:r>
              <a:rPr lang="en-GB" dirty="0" smtClean="0"/>
              <a:t>Students to use listening grid and to fill in following lecture style delivery of key info and discussions using Rosen’s Questioning Matrix.</a:t>
            </a:r>
          </a:p>
          <a:p>
            <a:pPr marL="514350" indent="-514350">
              <a:buFont typeface="+mj-lt"/>
              <a:buAutoNum type="arabicPeriod"/>
            </a:pPr>
            <a:r>
              <a:rPr lang="en-GB" dirty="0" smtClean="0"/>
              <a:t>Students to fill in third column – creative sentences around topics.</a:t>
            </a:r>
          </a:p>
          <a:p>
            <a:pPr marL="514350" indent="-514350">
              <a:buFont typeface="+mj-lt"/>
              <a:buAutoNum type="arabicPeriod"/>
            </a:pPr>
            <a:r>
              <a:rPr lang="en-GB" dirty="0" smtClean="0"/>
              <a:t>Students to read extracts from Workhouse Voices Letter collection. Take time to explain what an archive is and demonstrate how to find the National Archive Workhouse Voices page online. </a:t>
            </a:r>
          </a:p>
          <a:p>
            <a:pPr marL="514350" indent="-514350">
              <a:buFont typeface="+mj-lt"/>
              <a:buAutoNum type="arabicPeriod"/>
            </a:pPr>
            <a:r>
              <a:rPr lang="en-GB" dirty="0" smtClean="0"/>
              <a:t>Students to make up titles for the letters – what would they be called if they were from a story.</a:t>
            </a:r>
          </a:p>
          <a:p>
            <a:pPr marL="514350" indent="-514350">
              <a:buFont typeface="+mj-lt"/>
              <a:buAutoNum type="arabicPeriod"/>
            </a:pPr>
            <a:r>
              <a:rPr lang="en-GB" dirty="0" smtClean="0"/>
              <a:t>Students to answer questions about their chosen idea and then to write silently (free </a:t>
            </a:r>
            <a:r>
              <a:rPr lang="en-GB" smtClean="0"/>
              <a:t>write).</a:t>
            </a:r>
            <a:endParaRPr lang="en-GB" dirty="0" smtClean="0"/>
          </a:p>
          <a:p>
            <a:pPr marL="514350" indent="-514350">
              <a:buFont typeface="+mj-lt"/>
              <a:buAutoNum type="arabicPeriod"/>
            </a:pPr>
            <a:endParaRPr lang="en-GB" dirty="0"/>
          </a:p>
        </p:txBody>
      </p:sp>
    </p:spTree>
    <p:extLst>
      <p:ext uri="{BB962C8B-B14F-4D97-AF65-F5344CB8AC3E}">
        <p14:creationId xmlns:p14="http://schemas.microsoft.com/office/powerpoint/2010/main" val="2849056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4557" y="351529"/>
            <a:ext cx="6096000" cy="5539978"/>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r>
              <a:rPr lang="en-GB" sz="2400" u="sng" smtClean="0">
                <a:latin typeface="MV Boli" panose="02000500030200090000" pitchFamily="2" charset="0"/>
                <a:cs typeface="MV Boli" panose="02000500030200090000" pitchFamily="2" charset="0"/>
              </a:rPr>
              <a:t>What are we looking for?</a:t>
            </a:r>
            <a:endParaRPr lang="en-GB" sz="2400" dirty="0" smtClean="0">
              <a:solidFill>
                <a:srgbClr val="000000"/>
              </a:solidFill>
              <a:latin typeface="MV Boli" panose="02000500030200090000" pitchFamily="2" charset="0"/>
              <a:cs typeface="MV Boli" panose="02000500030200090000" pitchFamily="2" charset="0"/>
            </a:endParaRPr>
          </a:p>
          <a:p>
            <a:pPr marL="342900" indent="-342900">
              <a:spcBef>
                <a:spcPts val="1800"/>
              </a:spcBef>
              <a:buFont typeface="Wingdings" panose="05000000000000000000" pitchFamily="2" charset="2"/>
              <a:buChar char="q"/>
            </a:pPr>
            <a:r>
              <a:rPr lang="en-GB" sz="2400" dirty="0" smtClean="0">
                <a:solidFill>
                  <a:srgbClr val="000000"/>
                </a:solidFill>
                <a:latin typeface="MV Boli" panose="02000500030200090000" pitchFamily="2" charset="0"/>
                <a:cs typeface="MV Boli" panose="02000500030200090000" pitchFamily="2" charset="0"/>
              </a:rPr>
              <a:t>Realistic characters</a:t>
            </a:r>
          </a:p>
          <a:p>
            <a:pPr marL="342900" indent="-342900">
              <a:spcBef>
                <a:spcPts val="1800"/>
              </a:spcBef>
              <a:buFont typeface="Wingdings" panose="05000000000000000000" pitchFamily="2" charset="2"/>
              <a:buChar char="q"/>
            </a:pPr>
            <a:r>
              <a:rPr lang="en-GB" sz="2400" dirty="0">
                <a:solidFill>
                  <a:srgbClr val="000000"/>
                </a:solidFill>
                <a:latin typeface="MV Boli" panose="02000500030200090000" pitchFamily="2" charset="0"/>
                <a:cs typeface="MV Boli" panose="02000500030200090000" pitchFamily="2" charset="0"/>
              </a:rPr>
              <a:t>G</a:t>
            </a:r>
            <a:r>
              <a:rPr lang="en-GB" sz="2400" dirty="0" smtClean="0">
                <a:solidFill>
                  <a:srgbClr val="000000"/>
                </a:solidFill>
                <a:latin typeface="MV Boli" panose="02000500030200090000" pitchFamily="2" charset="0"/>
                <a:cs typeface="MV Boli" panose="02000500030200090000" pitchFamily="2" charset="0"/>
              </a:rPr>
              <a:t>ood </a:t>
            </a:r>
            <a:r>
              <a:rPr lang="en-GB" sz="2400" dirty="0">
                <a:solidFill>
                  <a:srgbClr val="000000"/>
                </a:solidFill>
                <a:latin typeface="MV Boli" panose="02000500030200090000" pitchFamily="2" charset="0"/>
                <a:cs typeface="MV Boli" panose="02000500030200090000" pitchFamily="2" charset="0"/>
              </a:rPr>
              <a:t>background detail on the workhouse system to make your story </a:t>
            </a:r>
            <a:r>
              <a:rPr lang="en-GB" sz="2400" dirty="0" smtClean="0">
                <a:solidFill>
                  <a:srgbClr val="000000"/>
                </a:solidFill>
                <a:latin typeface="MV Boli" panose="02000500030200090000" pitchFamily="2" charset="0"/>
                <a:cs typeface="MV Boli" panose="02000500030200090000" pitchFamily="2" charset="0"/>
              </a:rPr>
              <a:t>believable</a:t>
            </a:r>
          </a:p>
          <a:p>
            <a:pPr marL="342900" indent="-342900">
              <a:spcBef>
                <a:spcPts val="1800"/>
              </a:spcBef>
              <a:buFont typeface="Wingdings" panose="05000000000000000000" pitchFamily="2" charset="2"/>
              <a:buChar char="q"/>
            </a:pPr>
            <a:r>
              <a:rPr lang="en-GB" sz="2400" dirty="0">
                <a:solidFill>
                  <a:srgbClr val="000000"/>
                </a:solidFill>
                <a:latin typeface="MV Boli" panose="02000500030200090000" pitchFamily="2" charset="0"/>
                <a:cs typeface="MV Boli" panose="02000500030200090000" pitchFamily="2" charset="0"/>
              </a:rPr>
              <a:t>A sense of </a:t>
            </a:r>
            <a:r>
              <a:rPr lang="en-GB" sz="2400" dirty="0" smtClean="0">
                <a:solidFill>
                  <a:srgbClr val="000000"/>
                </a:solidFill>
                <a:latin typeface="MV Boli" panose="02000500030200090000" pitchFamily="2" charset="0"/>
                <a:cs typeface="MV Boli" panose="02000500030200090000" pitchFamily="2" charset="0"/>
              </a:rPr>
              <a:t>location</a:t>
            </a:r>
          </a:p>
          <a:p>
            <a:pPr marL="342900" indent="-342900">
              <a:spcBef>
                <a:spcPts val="1800"/>
              </a:spcBef>
              <a:buFont typeface="Wingdings" panose="05000000000000000000" pitchFamily="2" charset="2"/>
              <a:buChar char="q"/>
            </a:pPr>
            <a:r>
              <a:rPr lang="en-GB" sz="2400" dirty="0">
                <a:solidFill>
                  <a:srgbClr val="000000"/>
                </a:solidFill>
                <a:latin typeface="MV Boli" panose="02000500030200090000" pitchFamily="2" charset="0"/>
                <a:cs typeface="MV Boli" panose="02000500030200090000" pitchFamily="2" charset="0"/>
              </a:rPr>
              <a:t>I</a:t>
            </a:r>
            <a:r>
              <a:rPr lang="en-GB" sz="2400" dirty="0" smtClean="0">
                <a:solidFill>
                  <a:srgbClr val="000000"/>
                </a:solidFill>
                <a:latin typeface="MV Boli" panose="02000500030200090000" pitchFamily="2" charset="0"/>
                <a:cs typeface="MV Boli" panose="02000500030200090000" pitchFamily="2" charset="0"/>
              </a:rPr>
              <a:t>nteresting </a:t>
            </a:r>
            <a:r>
              <a:rPr lang="en-GB" sz="2400" dirty="0">
                <a:solidFill>
                  <a:srgbClr val="000000"/>
                </a:solidFill>
                <a:latin typeface="MV Boli" panose="02000500030200090000" pitchFamily="2" charset="0"/>
                <a:cs typeface="MV Boli" panose="02000500030200090000" pitchFamily="2" charset="0"/>
              </a:rPr>
              <a:t>language, description and dialogue which reflects the time</a:t>
            </a:r>
            <a:r>
              <a:rPr lang="en-GB" sz="2400">
                <a:solidFill>
                  <a:srgbClr val="000000"/>
                </a:solidFill>
                <a:latin typeface="MV Boli" panose="02000500030200090000" pitchFamily="2" charset="0"/>
                <a:cs typeface="MV Boli" panose="02000500030200090000" pitchFamily="2" charset="0"/>
              </a:rPr>
              <a:t>. </a:t>
            </a:r>
            <a:endParaRPr lang="en-GB" sz="2400" smtClean="0">
              <a:solidFill>
                <a:srgbClr val="000000"/>
              </a:solidFill>
              <a:latin typeface="MV Boli" panose="02000500030200090000" pitchFamily="2" charset="0"/>
              <a:cs typeface="MV Boli" panose="02000500030200090000" pitchFamily="2" charset="0"/>
            </a:endParaRPr>
          </a:p>
          <a:p>
            <a:pPr marL="342900" indent="-342900">
              <a:spcBef>
                <a:spcPts val="1800"/>
              </a:spcBef>
              <a:buFont typeface="Wingdings" panose="05000000000000000000" pitchFamily="2" charset="2"/>
              <a:buChar char="q"/>
            </a:pPr>
            <a:r>
              <a:rPr lang="en-GB" sz="2400" smtClean="0">
                <a:solidFill>
                  <a:srgbClr val="000000"/>
                </a:solidFill>
                <a:latin typeface="MV Boli" panose="02000500030200090000" pitchFamily="2" charset="0"/>
                <a:cs typeface="MV Boli" panose="02000500030200090000" pitchFamily="2" charset="0"/>
              </a:rPr>
              <a:t>Use of the Workhouse Voices letters as inspiration.</a:t>
            </a:r>
            <a:endParaRPr lang="en-GB" sz="2400" dirty="0" smtClean="0">
              <a:solidFill>
                <a:srgbClr val="000000"/>
              </a:solidFill>
              <a:latin typeface="MV Boli" panose="02000500030200090000" pitchFamily="2" charset="0"/>
              <a:cs typeface="MV Boli" panose="02000500030200090000" pitchFamily="2" charset="0"/>
            </a:endParaRPr>
          </a:p>
          <a:p>
            <a:pPr marL="342900" indent="-342900">
              <a:spcBef>
                <a:spcPts val="1800"/>
              </a:spcBef>
              <a:buFont typeface="Wingdings" panose="05000000000000000000" pitchFamily="2" charset="2"/>
              <a:buChar char="q"/>
            </a:pPr>
            <a:r>
              <a:rPr lang="en-GB" sz="2400" dirty="0" smtClean="0">
                <a:solidFill>
                  <a:srgbClr val="000000"/>
                </a:solidFill>
                <a:latin typeface="MV Boli" panose="02000500030200090000" pitchFamily="2" charset="0"/>
                <a:cs typeface="MV Boli" panose="02000500030200090000" pitchFamily="2" charset="0"/>
              </a:rPr>
              <a:t>400-450 </a:t>
            </a:r>
            <a:r>
              <a:rPr lang="en-GB" sz="2400" smtClean="0">
                <a:solidFill>
                  <a:srgbClr val="000000"/>
                </a:solidFill>
                <a:latin typeface="MV Boli" panose="02000500030200090000" pitchFamily="2" charset="0"/>
                <a:cs typeface="MV Boli" panose="02000500030200090000" pitchFamily="2" charset="0"/>
              </a:rPr>
              <a:t>Words.</a:t>
            </a:r>
            <a:endParaRPr lang="en-GB" sz="2000" dirty="0">
              <a:latin typeface="MV Boli" panose="02000500030200090000" pitchFamily="2" charset="0"/>
              <a:cs typeface="MV Boli" panose="02000500030200090000" pitchFamily="2"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6584" y="0"/>
            <a:ext cx="2735415" cy="4506513"/>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704" t="1938" r="2703" b="8527"/>
          <a:stretch/>
        </p:blipFill>
        <p:spPr>
          <a:xfrm>
            <a:off x="6650182" y="3009207"/>
            <a:ext cx="2784763" cy="384048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6826" y="351529"/>
            <a:ext cx="1842686" cy="2755905"/>
          </a:xfrm>
          <a:prstGeom prst="rect">
            <a:avLst/>
          </a:prstGeom>
        </p:spPr>
      </p:pic>
    </p:spTree>
    <p:extLst>
      <p:ext uri="{BB962C8B-B14F-4D97-AF65-F5344CB8AC3E}">
        <p14:creationId xmlns:p14="http://schemas.microsoft.com/office/powerpoint/2010/main" val="1501581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52635" b="5293"/>
          <a:stretch/>
        </p:blipFill>
        <p:spPr>
          <a:xfrm>
            <a:off x="0" y="0"/>
            <a:ext cx="5059500" cy="3665913"/>
          </a:xfrm>
          <a:prstGeom prst="rect">
            <a:avLst/>
          </a:prstGeom>
        </p:spPr>
      </p:pic>
      <p:sp>
        <p:nvSpPr>
          <p:cNvPr id="5" name="TextBox 4"/>
          <p:cNvSpPr txBox="1"/>
          <p:nvPr/>
        </p:nvSpPr>
        <p:spPr>
          <a:xfrm>
            <a:off x="5653066" y="6150114"/>
            <a:ext cx="5748524" cy="707886"/>
          </a:xfrm>
          <a:prstGeom prst="rect">
            <a:avLst/>
          </a:prstGeom>
          <a:noFill/>
        </p:spPr>
        <p:txBody>
          <a:bodyPr wrap="square" rtlCol="0">
            <a:spAutoFit/>
          </a:bodyPr>
          <a:lstStyle/>
          <a:p>
            <a:r>
              <a:rPr lang="en-GB" sz="4000" dirty="0" smtClean="0">
                <a:latin typeface="MV Boli" panose="02000500030200090000" pitchFamily="2" charset="0"/>
                <a:cs typeface="MV Boli" panose="02000500030200090000" pitchFamily="2" charset="0"/>
              </a:rPr>
              <a:t>Food in the Workhouse</a:t>
            </a:r>
            <a:endParaRPr lang="en-GB" sz="4000" dirty="0">
              <a:latin typeface="MV Boli" panose="02000500030200090000" pitchFamily="2" charset="0"/>
              <a:cs typeface="MV Boli" panose="02000500030200090000" pitchFamily="2" charset="0"/>
            </a:endParaRPr>
          </a:p>
        </p:txBody>
      </p:sp>
      <p:sp>
        <p:nvSpPr>
          <p:cNvPr id="6" name="Rectangle 5"/>
          <p:cNvSpPr/>
          <p:nvPr/>
        </p:nvSpPr>
        <p:spPr>
          <a:xfrm>
            <a:off x="5653066" y="3462814"/>
            <a:ext cx="6158204" cy="2308324"/>
          </a:xfrm>
          <a:prstGeom prst="rect">
            <a:avLst/>
          </a:prstGeom>
        </p:spPr>
        <p:txBody>
          <a:bodyPr wrap="square">
            <a:spAutoFit/>
          </a:bodyPr>
          <a:lstStyle/>
          <a:p>
            <a:pPr marL="285750" indent="-285750">
              <a:buFont typeface="Arial" panose="020B0604020202020204" pitchFamily="34" charset="0"/>
              <a:buChar char="•"/>
            </a:pPr>
            <a:r>
              <a:rPr lang="en-GB" sz="2400" dirty="0">
                <a:latin typeface="+mj-lt"/>
              </a:rPr>
              <a:t>The </a:t>
            </a:r>
            <a:r>
              <a:rPr lang="en-GB" sz="2400" b="1" dirty="0">
                <a:latin typeface="+mj-lt"/>
              </a:rPr>
              <a:t>food was tasteless</a:t>
            </a:r>
            <a:r>
              <a:rPr lang="en-GB" sz="2400" dirty="0">
                <a:latin typeface="+mj-lt"/>
              </a:rPr>
              <a:t> and was the same day after day</a:t>
            </a:r>
            <a:r>
              <a:rPr lang="en-GB" sz="2400" dirty="0" smtClean="0">
                <a:latin typeface="+mj-lt"/>
              </a:rPr>
              <a:t>.</a:t>
            </a:r>
          </a:p>
          <a:p>
            <a:pPr marL="285750" indent="-285750">
              <a:buFont typeface="Arial" panose="020B0604020202020204" pitchFamily="34" charset="0"/>
              <a:buChar char="•"/>
            </a:pPr>
            <a:r>
              <a:rPr lang="en-GB" sz="2400" dirty="0">
                <a:solidFill>
                  <a:srgbClr val="000000"/>
                </a:solidFill>
                <a:latin typeface="+mj-lt"/>
              </a:rPr>
              <a:t> One Guardian of the Andover Workhouse discovered that some inmates working on bone crushing were actually eating some of the animal bones</a:t>
            </a:r>
            <a:r>
              <a:rPr lang="en-GB" sz="2400" dirty="0" smtClean="0">
                <a:solidFill>
                  <a:srgbClr val="000000"/>
                </a:solidFill>
                <a:latin typeface="+mj-lt"/>
              </a:rPr>
              <a:t>!</a:t>
            </a:r>
            <a:r>
              <a:rPr lang="en-GB" sz="2400" dirty="0" smtClean="0">
                <a:latin typeface="+mj-lt"/>
              </a:rPr>
              <a:t> </a:t>
            </a:r>
            <a:endParaRPr lang="en-GB" sz="2400" dirty="0">
              <a:latin typeface="+mj-lt"/>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b="28435"/>
          <a:stretch/>
        </p:blipFill>
        <p:spPr>
          <a:xfrm>
            <a:off x="0" y="3665912"/>
            <a:ext cx="5059500" cy="3183775"/>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t="7465" b="9091"/>
          <a:stretch/>
        </p:blipFill>
        <p:spPr>
          <a:xfrm>
            <a:off x="6084916" y="0"/>
            <a:ext cx="5167745" cy="3100647"/>
          </a:xfrm>
          <a:prstGeom prst="rect">
            <a:avLst/>
          </a:prstGeom>
        </p:spPr>
      </p:pic>
    </p:spTree>
    <p:extLst>
      <p:ext uri="{BB962C8B-B14F-4D97-AF65-F5344CB8AC3E}">
        <p14:creationId xmlns:p14="http://schemas.microsoft.com/office/powerpoint/2010/main" val="1414872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43715" y="825910"/>
            <a:ext cx="5948516" cy="4524315"/>
          </a:xfrm>
          <a:prstGeom prst="rect">
            <a:avLst/>
          </a:prstGeom>
        </p:spPr>
        <p:txBody>
          <a:bodyPr wrap="square">
            <a:spAutoFit/>
          </a:bodyPr>
          <a:lstStyle/>
          <a:p>
            <a:pPr marL="285750" indent="-285750">
              <a:lnSpc>
                <a:spcPct val="150000"/>
              </a:lnSpc>
              <a:buFont typeface="Arial" panose="020B0604020202020204" pitchFamily="34" charset="0"/>
              <a:buChar char="•"/>
            </a:pPr>
            <a:r>
              <a:rPr lang="en-GB" sz="2400" dirty="0">
                <a:latin typeface="+mj-lt"/>
              </a:rPr>
              <a:t>The poor were </a:t>
            </a:r>
            <a:r>
              <a:rPr lang="en-GB" sz="2400" b="1" dirty="0">
                <a:latin typeface="+mj-lt"/>
              </a:rPr>
              <a:t>made to wear a uniform</a:t>
            </a:r>
            <a:r>
              <a:rPr lang="en-GB" sz="2400" dirty="0">
                <a:latin typeface="+mj-lt"/>
              </a:rPr>
              <a:t>. This meant that everyone looked the same and everyone outside knew they were poor and lived in the workhouse</a:t>
            </a:r>
            <a:r>
              <a:rPr lang="en-GB" sz="2400" dirty="0" smtClean="0">
                <a:latin typeface="+mj-lt"/>
              </a:rPr>
              <a:t>. Some had to wear </a:t>
            </a:r>
            <a:r>
              <a:rPr lang="en-GB" sz="2400" b="1" dirty="0" smtClean="0">
                <a:latin typeface="+mj-lt"/>
              </a:rPr>
              <a:t>badges</a:t>
            </a:r>
            <a:r>
              <a:rPr lang="en-GB" sz="2400" dirty="0" smtClean="0">
                <a:latin typeface="+mj-lt"/>
              </a:rPr>
              <a:t>.</a:t>
            </a:r>
            <a:endParaRPr lang="en-GB" sz="2400" dirty="0">
              <a:latin typeface="+mj-lt"/>
            </a:endParaRPr>
          </a:p>
          <a:p>
            <a:pPr marL="285750" indent="-285750">
              <a:lnSpc>
                <a:spcPct val="150000"/>
              </a:lnSpc>
              <a:buFont typeface="Arial" panose="020B0604020202020204" pitchFamily="34" charset="0"/>
              <a:buChar char="•"/>
            </a:pPr>
            <a:r>
              <a:rPr lang="en-GB" sz="2400" dirty="0">
                <a:latin typeface="+mj-lt"/>
              </a:rPr>
              <a:t>Upon entering the workhouse, the poor were </a:t>
            </a:r>
            <a:r>
              <a:rPr lang="en-GB" sz="2400" b="1" dirty="0">
                <a:latin typeface="+mj-lt"/>
              </a:rPr>
              <a:t>stripped</a:t>
            </a:r>
            <a:r>
              <a:rPr lang="en-GB" sz="2400" dirty="0">
                <a:latin typeface="+mj-lt"/>
              </a:rPr>
              <a:t> and bathed (under supervision).</a:t>
            </a:r>
          </a:p>
        </p:txBody>
      </p:sp>
      <p:sp>
        <p:nvSpPr>
          <p:cNvPr id="3" name="TextBox 2"/>
          <p:cNvSpPr txBox="1"/>
          <p:nvPr/>
        </p:nvSpPr>
        <p:spPr>
          <a:xfrm>
            <a:off x="5446248" y="5966625"/>
            <a:ext cx="8209121" cy="646331"/>
          </a:xfrm>
          <a:prstGeom prst="rect">
            <a:avLst/>
          </a:prstGeom>
          <a:noFill/>
        </p:spPr>
        <p:txBody>
          <a:bodyPr wrap="square" rtlCol="0">
            <a:spAutoFit/>
          </a:bodyPr>
          <a:lstStyle/>
          <a:p>
            <a:r>
              <a:rPr lang="en-GB" sz="3600" dirty="0" smtClean="0">
                <a:latin typeface="MV Boli" panose="02000500030200090000" pitchFamily="2" charset="0"/>
                <a:cs typeface="MV Boli" panose="02000500030200090000" pitchFamily="2" charset="0"/>
              </a:rPr>
              <a:t>Clothing in the Workhouse</a:t>
            </a:r>
            <a:endParaRPr lang="en-GB" sz="3600" dirty="0">
              <a:latin typeface="MV Boli" panose="02000500030200090000" pitchFamily="2" charset="0"/>
              <a:cs typeface="MV Boli" panose="02000500030200090000" pitchFamily="2"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113867" cy="3600627"/>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517" y="3162538"/>
            <a:ext cx="5352900" cy="4019773"/>
          </a:xfrm>
          <a:prstGeom prst="rect">
            <a:avLst/>
          </a:prstGeom>
        </p:spPr>
      </p:pic>
    </p:spTree>
    <p:extLst>
      <p:ext uri="{BB962C8B-B14F-4D97-AF65-F5344CB8AC3E}">
        <p14:creationId xmlns:p14="http://schemas.microsoft.com/office/powerpoint/2010/main" val="725617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977190" y="5996121"/>
            <a:ext cx="8209121" cy="646331"/>
          </a:xfrm>
          <a:prstGeom prst="rect">
            <a:avLst/>
          </a:prstGeom>
          <a:noFill/>
        </p:spPr>
        <p:txBody>
          <a:bodyPr wrap="square" rtlCol="0">
            <a:spAutoFit/>
          </a:bodyPr>
          <a:lstStyle/>
          <a:p>
            <a:r>
              <a:rPr lang="en-GB" sz="3600" dirty="0" smtClean="0">
                <a:latin typeface="MV Boli" panose="02000500030200090000" pitchFamily="2" charset="0"/>
                <a:cs typeface="MV Boli" panose="02000500030200090000" pitchFamily="2" charset="0"/>
              </a:rPr>
              <a:t>Work in the Workhouse</a:t>
            </a:r>
            <a:endParaRPr lang="en-GB" sz="3600" dirty="0">
              <a:latin typeface="MV Boli" panose="02000500030200090000" pitchFamily="2" charset="0"/>
              <a:cs typeface="MV Boli" panose="02000500030200090000" pitchFamily="2" charset="0"/>
            </a:endParaRPr>
          </a:p>
        </p:txBody>
      </p:sp>
      <p:sp>
        <p:nvSpPr>
          <p:cNvPr id="2" name="Rectangle 1"/>
          <p:cNvSpPr/>
          <p:nvPr/>
        </p:nvSpPr>
        <p:spPr>
          <a:xfrm>
            <a:off x="5299788" y="363810"/>
            <a:ext cx="6512767" cy="5584606"/>
          </a:xfrm>
          <a:prstGeom prst="rect">
            <a:avLst/>
          </a:prstGeom>
        </p:spPr>
        <p:txBody>
          <a:bodyPr wrap="square">
            <a:spAutoFit/>
          </a:bodyPr>
          <a:lstStyle/>
          <a:p>
            <a:pPr marL="285750" indent="-285750">
              <a:lnSpc>
                <a:spcPct val="150000"/>
              </a:lnSpc>
              <a:buFont typeface="Arial" panose="020B0604020202020204" pitchFamily="34" charset="0"/>
              <a:buChar char="•"/>
            </a:pPr>
            <a:r>
              <a:rPr lang="en-GB" sz="2000" dirty="0">
                <a:latin typeface="+mj-lt"/>
              </a:rPr>
              <a:t>The young and old as well as men and women were made to </a:t>
            </a:r>
            <a:r>
              <a:rPr lang="en-GB" sz="2000" b="1" dirty="0">
                <a:latin typeface="+mj-lt"/>
              </a:rPr>
              <a:t>work hard</a:t>
            </a:r>
            <a:r>
              <a:rPr lang="en-GB" sz="2000" dirty="0">
                <a:latin typeface="+mj-lt"/>
              </a:rPr>
              <a:t>, often doing unpleasant jobs.</a:t>
            </a:r>
          </a:p>
          <a:p>
            <a:pPr marL="285750" indent="-285750">
              <a:lnSpc>
                <a:spcPct val="150000"/>
              </a:lnSpc>
              <a:buFont typeface="Arial" panose="020B0604020202020204" pitchFamily="34" charset="0"/>
              <a:buChar char="•"/>
            </a:pPr>
            <a:r>
              <a:rPr lang="en-GB" sz="2000" b="1" dirty="0">
                <a:latin typeface="+mj-lt"/>
              </a:rPr>
              <a:t>Children</a:t>
            </a:r>
            <a:r>
              <a:rPr lang="en-GB" sz="2000" dirty="0">
                <a:latin typeface="+mj-lt"/>
              </a:rPr>
              <a:t> could also find themselves </a:t>
            </a:r>
            <a:r>
              <a:rPr lang="en-GB" sz="2000" b="1" dirty="0">
                <a:latin typeface="+mj-lt"/>
              </a:rPr>
              <a:t>'hired out' </a:t>
            </a:r>
            <a:r>
              <a:rPr lang="en-GB" sz="2000" dirty="0">
                <a:latin typeface="+mj-lt"/>
              </a:rPr>
              <a:t>(sold) to work in factories or mines</a:t>
            </a:r>
            <a:r>
              <a:rPr lang="en-GB" sz="2000" dirty="0" smtClean="0">
                <a:latin typeface="+mj-lt"/>
              </a:rPr>
              <a:t>.</a:t>
            </a:r>
          </a:p>
          <a:p>
            <a:pPr marL="285750" indent="-285750">
              <a:lnSpc>
                <a:spcPct val="150000"/>
              </a:lnSpc>
              <a:buFont typeface="Arial" panose="020B0604020202020204" pitchFamily="34" charset="0"/>
              <a:buChar char="•"/>
            </a:pPr>
            <a:r>
              <a:rPr lang="en-GB" sz="2000" b="1" dirty="0" smtClean="0">
                <a:latin typeface="+mj-lt"/>
              </a:rPr>
              <a:t>Stone breaking </a:t>
            </a:r>
            <a:r>
              <a:rPr lang="en-GB" sz="2000" dirty="0" smtClean="0">
                <a:latin typeface="+mj-lt"/>
              </a:rPr>
              <a:t>was a common and dangerous kind of work – often bits of stone could get in your eye, blinding you, or your hands could become damaged so that you were no longer able to use them properly.</a:t>
            </a:r>
          </a:p>
          <a:p>
            <a:pPr marL="285750" indent="-285750">
              <a:lnSpc>
                <a:spcPct val="150000"/>
              </a:lnSpc>
              <a:buFont typeface="Arial" panose="020B0604020202020204" pitchFamily="34" charset="0"/>
              <a:buChar char="•"/>
            </a:pPr>
            <a:r>
              <a:rPr lang="en-GB" sz="2000" dirty="0"/>
              <a:t>The </a:t>
            </a:r>
            <a:r>
              <a:rPr lang="en-GB" sz="2000" b="1" dirty="0"/>
              <a:t>education</a:t>
            </a:r>
            <a:r>
              <a:rPr lang="en-GB" sz="2000" dirty="0"/>
              <a:t> the children received did </a:t>
            </a:r>
            <a:r>
              <a:rPr lang="en-GB" sz="2000" b="1" dirty="0"/>
              <a:t>not</a:t>
            </a:r>
            <a:r>
              <a:rPr lang="en-GB" sz="2000" dirty="0"/>
              <a:t> </a:t>
            </a:r>
            <a:r>
              <a:rPr lang="en-GB" sz="2000" b="1" dirty="0"/>
              <a:t>include</a:t>
            </a:r>
            <a:r>
              <a:rPr lang="en-GB" sz="2000" dirty="0"/>
              <a:t> the two most important skills of all, </a:t>
            </a:r>
            <a:r>
              <a:rPr lang="en-GB" sz="2000" b="1" dirty="0"/>
              <a:t>reading and writing</a:t>
            </a:r>
            <a:r>
              <a:rPr lang="en-GB" sz="2000" dirty="0"/>
              <a:t>, which were needed to get a good job.</a:t>
            </a:r>
          </a:p>
          <a:p>
            <a:pPr marL="285750" indent="-285750">
              <a:lnSpc>
                <a:spcPct val="150000"/>
              </a:lnSpc>
              <a:buFont typeface="Arial" panose="020B0604020202020204" pitchFamily="34" charset="0"/>
              <a:buChar char="•"/>
            </a:pPr>
            <a:endParaRPr lang="en-GB" sz="2000" dirty="0">
              <a:latin typeface="+mj-lt"/>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149329"/>
            <a:ext cx="5052060" cy="3708671"/>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052060" cy="3774037"/>
          </a:xfrm>
          <a:prstGeom prst="rect">
            <a:avLst/>
          </a:prstGeom>
        </p:spPr>
      </p:pic>
    </p:spTree>
    <p:extLst>
      <p:ext uri="{BB962C8B-B14F-4D97-AF65-F5344CB8AC3E}">
        <p14:creationId xmlns:p14="http://schemas.microsoft.com/office/powerpoint/2010/main" val="3367014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34738" y="5996122"/>
            <a:ext cx="8209121" cy="646331"/>
          </a:xfrm>
          <a:prstGeom prst="rect">
            <a:avLst/>
          </a:prstGeom>
          <a:noFill/>
        </p:spPr>
        <p:txBody>
          <a:bodyPr wrap="square" rtlCol="0">
            <a:spAutoFit/>
          </a:bodyPr>
          <a:lstStyle/>
          <a:p>
            <a:r>
              <a:rPr lang="en-GB" sz="3600" dirty="0" smtClean="0">
                <a:latin typeface="MV Boli" panose="02000500030200090000" pitchFamily="2" charset="0"/>
                <a:cs typeface="MV Boli" panose="02000500030200090000" pitchFamily="2" charset="0"/>
              </a:rPr>
              <a:t>Families in the Workhouse</a:t>
            </a:r>
            <a:endParaRPr lang="en-GB" sz="3600" dirty="0">
              <a:latin typeface="MV Boli" panose="02000500030200090000" pitchFamily="2" charset="0"/>
              <a:cs typeface="MV Boli" panose="02000500030200090000" pitchFamily="2" charset="0"/>
            </a:endParaRPr>
          </a:p>
        </p:txBody>
      </p:sp>
      <p:sp>
        <p:nvSpPr>
          <p:cNvPr id="3" name="Rectangle 2"/>
          <p:cNvSpPr/>
          <p:nvPr/>
        </p:nvSpPr>
        <p:spPr>
          <a:xfrm>
            <a:off x="452284" y="1353998"/>
            <a:ext cx="5082454" cy="3539430"/>
          </a:xfrm>
          <a:prstGeom prst="rect">
            <a:avLst/>
          </a:prstGeom>
        </p:spPr>
        <p:txBody>
          <a:bodyPr wrap="square">
            <a:spAutoFit/>
          </a:bodyPr>
          <a:lstStyle/>
          <a:p>
            <a:pPr marL="285750" indent="-285750">
              <a:buFont typeface="Arial" panose="020B0604020202020204" pitchFamily="34" charset="0"/>
              <a:buChar char="•"/>
            </a:pPr>
            <a:r>
              <a:rPr lang="en-GB" sz="2800" dirty="0">
                <a:latin typeface="+mj-lt"/>
              </a:rPr>
              <a:t>Women, children and men had different living and working areas in the workhouse, so </a:t>
            </a:r>
            <a:r>
              <a:rPr lang="en-GB" sz="2800" b="1" dirty="0">
                <a:latin typeface="+mj-lt"/>
              </a:rPr>
              <a:t>families were split up</a:t>
            </a:r>
            <a:r>
              <a:rPr lang="en-GB" sz="2800" dirty="0">
                <a:latin typeface="+mj-lt"/>
              </a:rPr>
              <a:t>. </a:t>
            </a:r>
            <a:r>
              <a:rPr lang="en-GB" sz="2800" dirty="0" smtClean="0">
                <a:latin typeface="+mj-lt"/>
              </a:rPr>
              <a:t/>
            </a:r>
            <a:br>
              <a:rPr lang="en-GB" sz="2800" dirty="0" smtClean="0">
                <a:latin typeface="+mj-lt"/>
              </a:rPr>
            </a:br>
            <a:endParaRPr lang="en-GB" sz="2800" dirty="0" smtClean="0">
              <a:latin typeface="+mj-lt"/>
            </a:endParaRPr>
          </a:p>
          <a:p>
            <a:pPr marL="285750" indent="-285750">
              <a:buFont typeface="Arial" panose="020B0604020202020204" pitchFamily="34" charset="0"/>
              <a:buChar char="•"/>
            </a:pPr>
            <a:r>
              <a:rPr lang="en-GB" sz="2800" dirty="0" smtClean="0">
                <a:latin typeface="+mj-lt"/>
              </a:rPr>
              <a:t>To </a:t>
            </a:r>
            <a:r>
              <a:rPr lang="en-GB" sz="2800" dirty="0">
                <a:latin typeface="+mj-lt"/>
              </a:rPr>
              <a:t>make things even worse they could be </a:t>
            </a:r>
            <a:r>
              <a:rPr lang="en-GB" sz="2800" b="1" dirty="0">
                <a:latin typeface="+mj-lt"/>
              </a:rPr>
              <a:t>punished</a:t>
            </a:r>
            <a:r>
              <a:rPr lang="en-GB" sz="2800" dirty="0">
                <a:latin typeface="+mj-lt"/>
              </a:rPr>
              <a:t> if they even tried </a:t>
            </a:r>
            <a:r>
              <a:rPr lang="en-GB" sz="2800" dirty="0" smtClean="0">
                <a:latin typeface="+mj-lt"/>
              </a:rPr>
              <a:t>to </a:t>
            </a:r>
            <a:r>
              <a:rPr lang="en-GB" sz="2800" b="1" dirty="0" smtClean="0">
                <a:latin typeface="+mj-lt"/>
              </a:rPr>
              <a:t>speak </a:t>
            </a:r>
            <a:r>
              <a:rPr lang="en-GB" sz="2800" b="1" dirty="0">
                <a:latin typeface="+mj-lt"/>
              </a:rPr>
              <a:t>to one another!</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86628" y="0"/>
            <a:ext cx="6405372" cy="5758434"/>
          </a:xfrm>
          <a:prstGeom prst="rect">
            <a:avLst/>
          </a:prstGeom>
        </p:spPr>
      </p:pic>
    </p:spTree>
    <p:extLst>
      <p:ext uri="{BB962C8B-B14F-4D97-AF65-F5344CB8AC3E}">
        <p14:creationId xmlns:p14="http://schemas.microsoft.com/office/powerpoint/2010/main" val="864181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319" y="263069"/>
            <a:ext cx="4857517" cy="5262979"/>
          </a:xfrm>
          <a:prstGeom prst="rect">
            <a:avLst/>
          </a:prstGeom>
          <a:noFill/>
        </p:spPr>
        <p:txBody>
          <a:bodyPr wrap="square" rtlCol="0">
            <a:spAutoFit/>
          </a:bodyPr>
          <a:lstStyle/>
          <a:p>
            <a:r>
              <a:rPr lang="en-GB" sz="2400" dirty="0" smtClean="0">
                <a:latin typeface="+mj-lt"/>
              </a:rPr>
              <a:t>Punishment 1:</a:t>
            </a:r>
          </a:p>
          <a:p>
            <a:r>
              <a:rPr lang="en-GB" sz="2400" dirty="0" smtClean="0">
                <a:latin typeface="+mj-lt"/>
              </a:rPr>
              <a:t>Only bread or potatoes for two days.</a:t>
            </a:r>
          </a:p>
          <a:p>
            <a:endParaRPr lang="en-GB" sz="2400" dirty="0">
              <a:latin typeface="+mj-lt"/>
            </a:endParaRPr>
          </a:p>
          <a:p>
            <a:r>
              <a:rPr lang="en-GB" sz="2400" dirty="0" smtClean="0">
                <a:latin typeface="+mj-lt"/>
              </a:rPr>
              <a:t>Punishment 2:</a:t>
            </a:r>
          </a:p>
          <a:p>
            <a:r>
              <a:rPr lang="en-GB" sz="2400" b="1" dirty="0" smtClean="0">
                <a:latin typeface="+mj-lt"/>
              </a:rPr>
              <a:t>Solitary confinement </a:t>
            </a:r>
            <a:r>
              <a:rPr lang="en-GB" sz="2400" dirty="0" smtClean="0">
                <a:latin typeface="+mj-lt"/>
              </a:rPr>
              <a:t>for 24 hours.</a:t>
            </a:r>
          </a:p>
          <a:p>
            <a:endParaRPr lang="en-GB" sz="2400" dirty="0">
              <a:latin typeface="+mj-lt"/>
            </a:endParaRPr>
          </a:p>
          <a:p>
            <a:r>
              <a:rPr lang="en-GB" sz="2400" dirty="0" smtClean="0">
                <a:latin typeface="+mj-lt"/>
              </a:rPr>
              <a:t>Punishment 3:</a:t>
            </a:r>
          </a:p>
          <a:p>
            <a:r>
              <a:rPr lang="en-GB" sz="2400" b="1" dirty="0" smtClean="0">
                <a:latin typeface="+mj-lt"/>
              </a:rPr>
              <a:t>Whipping</a:t>
            </a:r>
          </a:p>
          <a:p>
            <a:endParaRPr lang="en-GB" sz="2400" dirty="0">
              <a:latin typeface="+mj-lt"/>
            </a:endParaRPr>
          </a:p>
          <a:p>
            <a:r>
              <a:rPr lang="en-GB" sz="2400" dirty="0" smtClean="0">
                <a:latin typeface="+mj-lt"/>
              </a:rPr>
              <a:t>Punishment 4:</a:t>
            </a:r>
          </a:p>
          <a:p>
            <a:r>
              <a:rPr lang="en-GB" sz="2400" b="1" dirty="0" smtClean="0">
                <a:latin typeface="+mj-lt"/>
              </a:rPr>
              <a:t>Hard</a:t>
            </a:r>
            <a:r>
              <a:rPr lang="en-GB" sz="2400" dirty="0" smtClean="0">
                <a:latin typeface="+mj-lt"/>
              </a:rPr>
              <a:t> </a:t>
            </a:r>
            <a:r>
              <a:rPr lang="en-GB" sz="2400" b="1" dirty="0" smtClean="0">
                <a:latin typeface="+mj-lt"/>
              </a:rPr>
              <a:t>labour</a:t>
            </a:r>
          </a:p>
          <a:p>
            <a:endParaRPr lang="en-GB" sz="2400" dirty="0">
              <a:latin typeface="+mj-lt"/>
            </a:endParaRPr>
          </a:p>
          <a:p>
            <a:r>
              <a:rPr lang="en-GB" sz="2400" dirty="0" smtClean="0">
                <a:latin typeface="+mj-lt"/>
              </a:rPr>
              <a:t>Punishment 5: </a:t>
            </a:r>
          </a:p>
          <a:p>
            <a:r>
              <a:rPr lang="en-GB" sz="2400" dirty="0" smtClean="0">
                <a:latin typeface="+mj-lt"/>
              </a:rPr>
              <a:t>Prison</a:t>
            </a:r>
          </a:p>
        </p:txBody>
      </p:sp>
      <p:pic>
        <p:nvPicPr>
          <p:cNvPr id="4" name="Picture 3"/>
          <p:cNvPicPr>
            <a:picLocks noChangeAspect="1"/>
          </p:cNvPicPr>
          <p:nvPr/>
        </p:nvPicPr>
        <p:blipFill>
          <a:blip r:embed="rId2"/>
          <a:stretch>
            <a:fillRect/>
          </a:stretch>
        </p:blipFill>
        <p:spPr>
          <a:xfrm>
            <a:off x="7071210" y="3086100"/>
            <a:ext cx="5120790" cy="3771900"/>
          </a:xfrm>
          <a:prstGeom prst="rect">
            <a:avLst/>
          </a:prstGeom>
        </p:spPr>
      </p:pic>
      <p:sp>
        <p:nvSpPr>
          <p:cNvPr id="5" name="TextBox 4"/>
          <p:cNvSpPr txBox="1"/>
          <p:nvPr/>
        </p:nvSpPr>
        <p:spPr>
          <a:xfrm>
            <a:off x="274320" y="5847422"/>
            <a:ext cx="8209121" cy="646331"/>
          </a:xfrm>
          <a:prstGeom prst="rect">
            <a:avLst/>
          </a:prstGeom>
          <a:noFill/>
        </p:spPr>
        <p:txBody>
          <a:bodyPr wrap="square" rtlCol="0">
            <a:spAutoFit/>
          </a:bodyPr>
          <a:lstStyle/>
          <a:p>
            <a:r>
              <a:rPr lang="en-GB" sz="3600" dirty="0" smtClean="0">
                <a:latin typeface="MV Boli" panose="02000500030200090000" pitchFamily="2" charset="0"/>
                <a:cs typeface="MV Boli" panose="02000500030200090000" pitchFamily="2" charset="0"/>
              </a:rPr>
              <a:t>Punishment in the Workhouse</a:t>
            </a:r>
            <a:endParaRPr lang="en-GB" sz="3600" dirty="0">
              <a:latin typeface="MV Boli" panose="02000500030200090000" pitchFamily="2" charset="0"/>
              <a:cs typeface="MV Boli" panose="02000500030200090000" pitchFamily="2" charset="0"/>
            </a:endParaRPr>
          </a:p>
        </p:txBody>
      </p:sp>
      <p:sp>
        <p:nvSpPr>
          <p:cNvPr id="6" name="TextBox 5"/>
          <p:cNvSpPr txBox="1"/>
          <p:nvPr/>
        </p:nvSpPr>
        <p:spPr>
          <a:xfrm>
            <a:off x="10133215" y="6667957"/>
            <a:ext cx="2682090" cy="215444"/>
          </a:xfrm>
          <a:prstGeom prst="rect">
            <a:avLst/>
          </a:prstGeom>
          <a:noFill/>
        </p:spPr>
        <p:txBody>
          <a:bodyPr wrap="square" rtlCol="0">
            <a:spAutoFit/>
          </a:bodyPr>
          <a:lstStyle/>
          <a:p>
            <a:r>
              <a:rPr lang="en-GB" sz="800" smtClean="0"/>
              <a:t>Reading Central Library </a:t>
            </a:r>
            <a:r>
              <a:rPr lang="en-GB" sz="800"/>
              <a:t>reference C/PA/Z3/2/2</a:t>
            </a:r>
          </a:p>
        </p:txBody>
      </p:sp>
      <p:pic>
        <p:nvPicPr>
          <p:cNvPr id="7" name="Picture 6"/>
          <p:cNvPicPr>
            <a:picLocks noChangeAspect="1"/>
          </p:cNvPicPr>
          <p:nvPr/>
        </p:nvPicPr>
        <p:blipFill rotWithShape="1">
          <a:blip r:embed="rId3"/>
          <a:srcRect l="40272" r="5734"/>
          <a:stretch/>
        </p:blipFill>
        <p:spPr>
          <a:xfrm>
            <a:off x="7071210" y="9525"/>
            <a:ext cx="5122334" cy="3076575"/>
          </a:xfrm>
          <a:prstGeom prst="rect">
            <a:avLst/>
          </a:prstGeom>
        </p:spPr>
      </p:pic>
    </p:spTree>
    <p:extLst>
      <p:ext uri="{BB962C8B-B14F-4D97-AF65-F5344CB8AC3E}">
        <p14:creationId xmlns:p14="http://schemas.microsoft.com/office/powerpoint/2010/main" val="1899168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29957079"/>
              </p:ext>
            </p:extLst>
          </p:nvPr>
        </p:nvGraphicFramePr>
        <p:xfrm>
          <a:off x="242596" y="391885"/>
          <a:ext cx="11663265" cy="5990253"/>
        </p:xfrm>
        <a:graphic>
          <a:graphicData uri="http://schemas.openxmlformats.org/drawingml/2006/table">
            <a:tbl>
              <a:tblPr firstRow="1" bandRow="1">
                <a:tableStyleId>{5C22544A-7EE6-4342-B048-85BDC9FD1C3A}</a:tableStyleId>
              </a:tblPr>
              <a:tblGrid>
                <a:gridCol w="3887755">
                  <a:extLst>
                    <a:ext uri="{9D8B030D-6E8A-4147-A177-3AD203B41FA5}">
                      <a16:colId xmlns:a16="http://schemas.microsoft.com/office/drawing/2014/main" val="192380116"/>
                    </a:ext>
                  </a:extLst>
                </a:gridCol>
                <a:gridCol w="3887755">
                  <a:extLst>
                    <a:ext uri="{9D8B030D-6E8A-4147-A177-3AD203B41FA5}">
                      <a16:colId xmlns:a16="http://schemas.microsoft.com/office/drawing/2014/main" val="3913168171"/>
                    </a:ext>
                  </a:extLst>
                </a:gridCol>
                <a:gridCol w="3887755">
                  <a:extLst>
                    <a:ext uri="{9D8B030D-6E8A-4147-A177-3AD203B41FA5}">
                      <a16:colId xmlns:a16="http://schemas.microsoft.com/office/drawing/2014/main" val="746198169"/>
                    </a:ext>
                  </a:extLst>
                </a:gridCol>
              </a:tblGrid>
              <a:tr h="389828">
                <a:tc>
                  <a:txBody>
                    <a:bodyPr/>
                    <a:lstStyle/>
                    <a:p>
                      <a:pPr algn="ctr"/>
                      <a:r>
                        <a:rPr lang="en-GB" sz="1800" b="0" dirty="0" smtClean="0">
                          <a:solidFill>
                            <a:sysClr val="windowText" lastClr="000000"/>
                          </a:solidFill>
                          <a:latin typeface="MV Boli" panose="02000500030200090000" pitchFamily="2" charset="0"/>
                          <a:cs typeface="MV Boli" panose="02000500030200090000" pitchFamily="2" charset="0"/>
                        </a:rPr>
                        <a:t>Topic</a:t>
                      </a:r>
                      <a:endParaRPr lang="en-GB" sz="1800" b="0" dirty="0">
                        <a:solidFill>
                          <a:sysClr val="windowText" lastClr="000000"/>
                        </a:solidFill>
                        <a:latin typeface="MV Boli" panose="02000500030200090000" pitchFamily="2" charset="0"/>
                        <a:cs typeface="MV Boli" panose="0200050003020009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GB" sz="1800" b="0" dirty="0" smtClean="0">
                          <a:solidFill>
                            <a:sysClr val="windowText" lastClr="000000"/>
                          </a:solidFill>
                          <a:latin typeface="MV Boli" panose="02000500030200090000" pitchFamily="2" charset="0"/>
                          <a:cs typeface="MV Boli" panose="02000500030200090000" pitchFamily="2" charset="0"/>
                        </a:rPr>
                        <a:t>Details</a:t>
                      </a:r>
                      <a:endParaRPr lang="en-GB" sz="1800" b="0" dirty="0">
                        <a:solidFill>
                          <a:sysClr val="windowText" lastClr="000000"/>
                        </a:solidFill>
                        <a:latin typeface="MV Boli" panose="02000500030200090000" pitchFamily="2" charset="0"/>
                        <a:cs typeface="MV Boli" panose="0200050003020009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GB" sz="1800" b="0" dirty="0" smtClean="0">
                          <a:solidFill>
                            <a:sysClr val="windowText" lastClr="000000"/>
                          </a:solidFill>
                          <a:latin typeface="MV Boli" panose="02000500030200090000" pitchFamily="2" charset="0"/>
                          <a:cs typeface="MV Boli" panose="02000500030200090000" pitchFamily="2" charset="0"/>
                        </a:rPr>
                        <a:t>Story</a:t>
                      </a:r>
                      <a:r>
                        <a:rPr lang="en-GB" sz="1800" b="0" baseline="0" dirty="0" smtClean="0">
                          <a:solidFill>
                            <a:sysClr val="windowText" lastClr="000000"/>
                          </a:solidFill>
                          <a:latin typeface="MV Boli" panose="02000500030200090000" pitchFamily="2" charset="0"/>
                          <a:cs typeface="MV Boli" panose="02000500030200090000" pitchFamily="2" charset="0"/>
                        </a:rPr>
                        <a:t> Idea/Creative Sentence</a:t>
                      </a:r>
                      <a:endParaRPr lang="en-GB" sz="1800" b="0" dirty="0">
                        <a:solidFill>
                          <a:sysClr val="windowText" lastClr="000000"/>
                        </a:solidFill>
                        <a:latin typeface="MV Boli" panose="02000500030200090000" pitchFamily="2" charset="0"/>
                        <a:cs typeface="MV Boli" panose="0200050003020009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472043623"/>
                  </a:ext>
                </a:extLst>
              </a:tr>
              <a:tr h="1120085">
                <a:tc>
                  <a:txBody>
                    <a:bodyPr/>
                    <a:lstStyle/>
                    <a:p>
                      <a:pPr algn="ctr"/>
                      <a:r>
                        <a:rPr lang="en-GB" sz="2000" dirty="0" smtClean="0">
                          <a:solidFill>
                            <a:sysClr val="windowText" lastClr="000000"/>
                          </a:solidFill>
                        </a:rPr>
                        <a:t>Food</a:t>
                      </a:r>
                      <a:endParaRPr lang="en-GB" sz="2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4735969"/>
                  </a:ext>
                </a:extLst>
              </a:tr>
              <a:tr h="1120085">
                <a:tc>
                  <a:txBody>
                    <a:bodyPr/>
                    <a:lstStyle/>
                    <a:p>
                      <a:pPr algn="ctr"/>
                      <a:r>
                        <a:rPr lang="en-GB" sz="2000" dirty="0" smtClean="0">
                          <a:solidFill>
                            <a:sysClr val="windowText" lastClr="000000"/>
                          </a:solidFill>
                        </a:rPr>
                        <a:t>Clothing</a:t>
                      </a:r>
                      <a:endParaRPr lang="en-GB" sz="2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90580369"/>
                  </a:ext>
                </a:extLst>
              </a:tr>
              <a:tr h="1120085">
                <a:tc>
                  <a:txBody>
                    <a:bodyPr/>
                    <a:lstStyle/>
                    <a:p>
                      <a:pPr algn="ctr"/>
                      <a:r>
                        <a:rPr lang="en-GB" sz="2000" dirty="0" smtClean="0">
                          <a:solidFill>
                            <a:sysClr val="windowText" lastClr="000000"/>
                          </a:solidFill>
                        </a:rPr>
                        <a:t>Work</a:t>
                      </a:r>
                      <a:endParaRPr lang="en-GB" sz="2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11718665"/>
                  </a:ext>
                </a:extLst>
              </a:tr>
              <a:tr h="1120085">
                <a:tc>
                  <a:txBody>
                    <a:bodyPr/>
                    <a:lstStyle/>
                    <a:p>
                      <a:pPr algn="ctr"/>
                      <a:r>
                        <a:rPr lang="en-GB" sz="2000" dirty="0" smtClean="0">
                          <a:solidFill>
                            <a:sysClr val="windowText" lastClr="000000"/>
                          </a:solidFill>
                        </a:rPr>
                        <a:t>Families</a:t>
                      </a:r>
                      <a:endParaRPr lang="en-GB" sz="2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3517446"/>
                  </a:ext>
                </a:extLst>
              </a:tr>
              <a:tr h="1120085">
                <a:tc>
                  <a:txBody>
                    <a:bodyPr/>
                    <a:lstStyle/>
                    <a:p>
                      <a:pPr algn="ctr"/>
                      <a:r>
                        <a:rPr lang="en-GB" sz="2000" dirty="0" smtClean="0">
                          <a:solidFill>
                            <a:sysClr val="windowText" lastClr="000000"/>
                          </a:solidFill>
                        </a:rPr>
                        <a:t>Punishment</a:t>
                      </a:r>
                      <a:endParaRPr lang="en-GB" sz="2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97573649"/>
                  </a:ext>
                </a:extLst>
              </a:tr>
            </a:tbl>
          </a:graphicData>
        </a:graphic>
      </p:graphicFrame>
    </p:spTree>
    <p:extLst>
      <p:ext uri="{BB962C8B-B14F-4D97-AF65-F5344CB8AC3E}">
        <p14:creationId xmlns:p14="http://schemas.microsoft.com/office/powerpoint/2010/main" val="24028200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TotalTime>
  <Words>1398</Words>
  <Application>Microsoft Office PowerPoint</Application>
  <PresentationFormat>Widescreen</PresentationFormat>
  <Paragraphs>97</Paragraphs>
  <Slides>13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MV Boli</vt:lpstr>
      <vt:lpstr>Wingdings</vt:lpstr>
      <vt:lpstr>Office Theme</vt:lpstr>
      <vt:lpstr>Creative Writing  Welcome to the Workhouse</vt:lpstr>
      <vt:lpstr>Teacher Instruction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Creative Writing Competition  Welcome to the Workhouse</dc:title>
  <dc:creator>Katie Fox</dc:creator>
  <cp:lastModifiedBy>Morris, Rosalind</cp:lastModifiedBy>
  <cp:revision>17</cp:revision>
  <dcterms:created xsi:type="dcterms:W3CDTF">2020-11-12T11:48:22Z</dcterms:created>
  <dcterms:modified xsi:type="dcterms:W3CDTF">2021-02-09T10:48:14Z</dcterms:modified>
</cp:coreProperties>
</file>